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99" r:id="rId2"/>
    <p:sldId id="319" r:id="rId3"/>
    <p:sldId id="301" r:id="rId4"/>
    <p:sldId id="303" r:id="rId5"/>
    <p:sldId id="312" r:id="rId6"/>
    <p:sldId id="318" r:id="rId7"/>
    <p:sldId id="316" r:id="rId8"/>
    <p:sldId id="308" r:id="rId9"/>
    <p:sldId id="313" r:id="rId10"/>
    <p:sldId id="311" r:id="rId11"/>
    <p:sldId id="310" r:id="rId12"/>
    <p:sldId id="309" r:id="rId13"/>
    <p:sldId id="314" r:id="rId14"/>
    <p:sldId id="269" r:id="rId15"/>
    <p:sldId id="315" r:id="rId16"/>
    <p:sldId id="305" r:id="rId17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E8324B"/>
    <a:srgbClr val="00CC99"/>
    <a:srgbClr val="FEF6F0"/>
    <a:srgbClr val="FED1CE"/>
    <a:srgbClr val="FFE7EC"/>
    <a:srgbClr val="34495E"/>
    <a:srgbClr val="99FFCC"/>
    <a:srgbClr val="E7354B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48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3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3754A-70D7-429F-A210-FC0612A9FA08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BB2C9-6B2E-440D-AA28-CA4E058B8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57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87983-EC9E-4579-B6E7-5083F2485BB8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F5A3-1005-4072-9683-BF5A54A406C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013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7" y="805457"/>
            <a:ext cx="2712677" cy="9903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86" y="725556"/>
            <a:ext cx="5755123" cy="987638"/>
          </a:xfrm>
          <a:prstGeom prst="rect">
            <a:avLst/>
          </a:prstGeom>
        </p:spPr>
      </p:pic>
      <p:sp>
        <p:nvSpPr>
          <p:cNvPr id="10" name="Triangle isocèle 9"/>
          <p:cNvSpPr/>
          <p:nvPr userDrawn="1"/>
        </p:nvSpPr>
        <p:spPr>
          <a:xfrm rot="5400000">
            <a:off x="-200471" y="3820580"/>
            <a:ext cx="775743" cy="374802"/>
          </a:xfrm>
          <a:prstGeom prst="triangle">
            <a:avLst/>
          </a:prstGeom>
          <a:solidFill>
            <a:srgbClr val="E7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riangle isocèle 6"/>
          <p:cNvSpPr/>
          <p:nvPr userDrawn="1"/>
        </p:nvSpPr>
        <p:spPr>
          <a:xfrm rot="5400000">
            <a:off x="-197872" y="6290409"/>
            <a:ext cx="775743" cy="374802"/>
          </a:xfrm>
          <a:prstGeom prst="triangle">
            <a:avLst/>
          </a:prstGeom>
          <a:solidFill>
            <a:srgbClr val="E7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6002" y="6297986"/>
            <a:ext cx="423436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Klinic Slab Bold" pitchFamily="50" charset="0"/>
              </a:defRPr>
            </a:lvl1pPr>
          </a:lstStyle>
          <a:p>
            <a:fld id="{A881F5A3-1005-4072-9683-BF5A54A406C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74" y="6314176"/>
            <a:ext cx="1002532" cy="390207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-10638" y="358701"/>
            <a:ext cx="324000" cy="26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70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7749-73F3-47A6-A4FE-258D34D43159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1F5A3-1005-4072-9683-BF5A54A40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9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umontpellier.fr/video/19913-idil-long_1080pmp4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umontpellier.fr/video/19914-idil_summer_school-2022mp4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39" y="4178807"/>
            <a:ext cx="3694177" cy="19842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1" y="2646533"/>
            <a:ext cx="1212236" cy="121223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0625" y="2733834"/>
            <a:ext cx="87233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E8324B"/>
                </a:solidFill>
              </a:rPr>
              <a:t>IDIL</a:t>
            </a:r>
            <a:r>
              <a:rPr lang="fr-FR" sz="4000" b="1" dirty="0" smtClean="0">
                <a:solidFill>
                  <a:srgbClr val="E8324B"/>
                </a:solidFill>
              </a:rPr>
              <a:t> </a:t>
            </a:r>
            <a:endParaRPr lang="fr-FR" sz="4000" b="1" dirty="0">
              <a:solidFill>
                <a:srgbClr val="E8324B"/>
              </a:solidFill>
            </a:endParaRPr>
          </a:p>
          <a:p>
            <a:pPr>
              <a:lnSpc>
                <a:spcPct val="70000"/>
              </a:lnSpc>
            </a:pPr>
            <a:endParaRPr lang="fr-FR" sz="2800" b="1" dirty="0">
              <a:solidFill>
                <a:srgbClr val="E8324B"/>
              </a:solidFill>
            </a:endParaRPr>
          </a:p>
          <a:p>
            <a:r>
              <a:rPr lang="fr-FR" sz="3200" b="1" dirty="0">
                <a:solidFill>
                  <a:srgbClr val="E8324B"/>
                </a:solidFill>
              </a:rPr>
              <a:t>Inter </a:t>
            </a:r>
            <a:r>
              <a:rPr lang="fr-FR" sz="3200" b="1" dirty="0" err="1">
                <a:solidFill>
                  <a:srgbClr val="E8324B"/>
                </a:solidFill>
              </a:rPr>
              <a:t>Disciplinary</a:t>
            </a:r>
            <a:r>
              <a:rPr lang="fr-FR" sz="3200" b="1" dirty="0">
                <a:solidFill>
                  <a:srgbClr val="E8324B"/>
                </a:solidFill>
              </a:rPr>
              <a:t> – In </a:t>
            </a:r>
            <a:r>
              <a:rPr lang="fr-FR" sz="3200" b="1" dirty="0" err="1" smtClean="0">
                <a:solidFill>
                  <a:srgbClr val="E8324B"/>
                </a:solidFill>
              </a:rPr>
              <a:t>Lab</a:t>
            </a:r>
            <a:r>
              <a:rPr lang="fr-FR" sz="3200" b="1" dirty="0" smtClean="0">
                <a:solidFill>
                  <a:srgbClr val="E8324B"/>
                </a:solidFill>
              </a:rPr>
              <a:t>’  </a:t>
            </a:r>
            <a:r>
              <a:rPr lang="fr-FR" sz="3200" b="1" dirty="0" err="1">
                <a:solidFill>
                  <a:srgbClr val="E8324B"/>
                </a:solidFill>
              </a:rPr>
              <a:t>graduate</a:t>
            </a:r>
            <a:r>
              <a:rPr lang="fr-FR" sz="3200" b="1" dirty="0">
                <a:solidFill>
                  <a:srgbClr val="E8324B"/>
                </a:solidFill>
              </a:rPr>
              <a:t> </a:t>
            </a:r>
            <a:r>
              <a:rPr lang="fr-FR" sz="3200" b="1" dirty="0" smtClean="0">
                <a:solidFill>
                  <a:srgbClr val="E8324B"/>
                </a:solidFill>
              </a:rPr>
              <a:t>program</a:t>
            </a:r>
          </a:p>
          <a:p>
            <a:endParaRPr lang="fr-FR" sz="2800" b="1" dirty="0" smtClean="0">
              <a:solidFill>
                <a:srgbClr val="E8324B"/>
              </a:solidFill>
            </a:endParaRPr>
          </a:p>
          <a:p>
            <a:endParaRPr lang="fr-FR" sz="2800" b="1" dirty="0" smtClean="0">
              <a:solidFill>
                <a:srgbClr val="E8324B"/>
              </a:solidFill>
            </a:endParaRPr>
          </a:p>
          <a:p>
            <a:r>
              <a:rPr lang="fr-FR" sz="2800" b="1" dirty="0" smtClean="0">
                <a:solidFill>
                  <a:srgbClr val="E8324B"/>
                </a:solidFill>
              </a:rPr>
              <a:t>https</a:t>
            </a:r>
            <a:r>
              <a:rPr lang="fr-FR" sz="2800" b="1" dirty="0">
                <a:solidFill>
                  <a:srgbClr val="E8324B"/>
                </a:solidFill>
              </a:rPr>
              <a:t>://idil.edu.umontpellier.fr/</a:t>
            </a:r>
          </a:p>
          <a:p>
            <a:endParaRPr lang="fr-FR" sz="2800" b="1" dirty="0" smtClean="0">
              <a:solidFill>
                <a:srgbClr val="E8324B"/>
              </a:solidFill>
            </a:endParaRPr>
          </a:p>
          <a:p>
            <a:pPr>
              <a:lnSpc>
                <a:spcPct val="40000"/>
              </a:lnSpc>
            </a:pPr>
            <a:endParaRPr lang="fr-FR" sz="2600" b="1" dirty="0" smtClean="0">
              <a:solidFill>
                <a:srgbClr val="E8324B"/>
              </a:solidFill>
            </a:endParaRPr>
          </a:p>
          <a:p>
            <a:r>
              <a:rPr lang="fr-FR" sz="2600" b="1" dirty="0" smtClean="0">
                <a:solidFill>
                  <a:srgbClr val="E8324B"/>
                </a:solidFill>
              </a:rPr>
              <a:t>‘Plant and </a:t>
            </a:r>
            <a:r>
              <a:rPr lang="fr-FR" sz="2600" b="1" dirty="0" err="1" smtClean="0">
                <a:solidFill>
                  <a:srgbClr val="E8324B"/>
                </a:solidFill>
              </a:rPr>
              <a:t>Microbiological</a:t>
            </a:r>
            <a:r>
              <a:rPr lang="fr-FR" sz="2600" b="1" dirty="0" smtClean="0">
                <a:solidFill>
                  <a:srgbClr val="E8324B"/>
                </a:solidFill>
              </a:rPr>
              <a:t> Sciences for the Agro-</a:t>
            </a:r>
            <a:r>
              <a:rPr lang="fr-FR" sz="2600" b="1" dirty="0" err="1" smtClean="0">
                <a:solidFill>
                  <a:srgbClr val="E8324B"/>
                </a:solidFill>
              </a:rPr>
              <a:t>environment</a:t>
            </a:r>
            <a:r>
              <a:rPr lang="fr-FR" sz="2600" b="1" dirty="0" smtClean="0">
                <a:solidFill>
                  <a:srgbClr val="E8324B"/>
                </a:solidFill>
              </a:rPr>
              <a:t>’</a:t>
            </a:r>
            <a:endParaRPr lang="fr-FR" sz="2600" b="1" dirty="0">
              <a:solidFill>
                <a:srgbClr val="E83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6961139" y="390344"/>
            <a:ext cx="2196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23797" y="634496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10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77434" y="52357"/>
            <a:ext cx="4689297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‘Non-</a:t>
            </a:r>
            <a:r>
              <a:rPr lang="fr-FR" sz="2800" b="1" dirty="0" err="1" smtClean="0">
                <a:solidFill>
                  <a:srgbClr val="E8324B"/>
                </a:solidFill>
              </a:rPr>
              <a:t>Core</a:t>
            </a:r>
            <a:r>
              <a:rPr lang="fr-FR" sz="2800" b="1" dirty="0" smtClean="0">
                <a:solidFill>
                  <a:srgbClr val="E8324B"/>
                </a:solidFill>
              </a:rPr>
              <a:t>’ </a:t>
            </a:r>
            <a:r>
              <a:rPr lang="fr-FR" sz="2800" b="1" dirty="0" err="1" smtClean="0">
                <a:solidFill>
                  <a:srgbClr val="E8324B"/>
                </a:solidFill>
              </a:rPr>
              <a:t>Teaching</a:t>
            </a:r>
            <a:r>
              <a:rPr lang="fr-FR" sz="2800" b="1" dirty="0" smtClean="0">
                <a:solidFill>
                  <a:srgbClr val="E8324B"/>
                </a:solidFill>
              </a:rPr>
              <a:t> </a:t>
            </a:r>
            <a:r>
              <a:rPr lang="fr-FR" sz="2800" b="1" dirty="0" err="1" smtClean="0">
                <a:solidFill>
                  <a:srgbClr val="E8324B"/>
                </a:solidFill>
              </a:rPr>
              <a:t>Units</a:t>
            </a:r>
            <a:endParaRPr lang="fr-FR" sz="2800" b="1" dirty="0">
              <a:solidFill>
                <a:srgbClr val="E8324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448" y="904450"/>
            <a:ext cx="8921321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b="1" i="1" dirty="0"/>
              <a:t>Introduction to a new discipline, enabling the development of an interdisciplinary </a:t>
            </a:r>
            <a:r>
              <a:rPr lang="en-US" sz="2000" b="1" i="1" dirty="0" smtClean="0"/>
              <a:t>spirit, no </a:t>
            </a:r>
            <a:r>
              <a:rPr lang="en-US" sz="2000" b="1" i="1" dirty="0"/>
              <a:t>prior knowledge or skills are required</a:t>
            </a:r>
            <a:endParaRPr lang="fr-FR" sz="20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err="1" smtClean="0"/>
              <a:t>Mediterranean</a:t>
            </a:r>
            <a:r>
              <a:rPr lang="fr-FR" sz="2000" dirty="0" smtClean="0"/>
              <a:t> </a:t>
            </a:r>
            <a:r>
              <a:rPr lang="fr-FR" sz="2000" dirty="0" err="1" smtClean="0"/>
              <a:t>ecosystems</a:t>
            </a:r>
            <a:endParaRPr lang="fr-FR" sz="2000" dirty="0" smtClean="0"/>
          </a:p>
          <a:p>
            <a:pPr marL="357188" indent="-357188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Challenges in </a:t>
            </a:r>
            <a:r>
              <a:rPr lang="fr-FR" sz="2000" dirty="0" err="1" smtClean="0"/>
              <a:t>chemistry</a:t>
            </a:r>
            <a:r>
              <a:rPr lang="fr-FR" sz="2000" dirty="0" smtClean="0"/>
              <a:t> for </a:t>
            </a:r>
            <a:r>
              <a:rPr lang="fr-FR" sz="2000" dirty="0" err="1" smtClean="0"/>
              <a:t>health</a:t>
            </a:r>
            <a:r>
              <a:rPr lang="fr-FR" sz="2000" dirty="0" smtClean="0"/>
              <a:t> &amp; </a:t>
            </a:r>
            <a:r>
              <a:rPr lang="fr-FR" sz="2000" dirty="0" err="1" smtClean="0"/>
              <a:t>environment</a:t>
            </a:r>
            <a:endParaRPr lang="fr-FR" sz="2000" dirty="0" smtClean="0"/>
          </a:p>
          <a:p>
            <a:pPr marL="357188" indent="-357188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Scientific </a:t>
            </a:r>
            <a:r>
              <a:rPr lang="fr-FR" sz="2000" dirty="0" err="1" smtClean="0"/>
              <a:t>openess</a:t>
            </a:r>
            <a:r>
              <a:rPr lang="fr-FR" sz="2000" dirty="0" smtClean="0"/>
              <a:t> to </a:t>
            </a:r>
            <a:r>
              <a:rPr lang="fr-FR" sz="2000" dirty="0" err="1" smtClean="0"/>
              <a:t>earth</a:t>
            </a:r>
            <a:r>
              <a:rPr lang="fr-FR" sz="2000" dirty="0" smtClean="0"/>
              <a:t> and water issues </a:t>
            </a:r>
            <a:r>
              <a:rPr lang="fr-FR" sz="2000" dirty="0" err="1" smtClean="0"/>
              <a:t>under</a:t>
            </a:r>
            <a:r>
              <a:rPr lang="fr-FR" sz="2000" dirty="0" smtClean="0"/>
              <a:t> global change</a:t>
            </a:r>
          </a:p>
          <a:p>
            <a:pPr marL="357188" indent="-357188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err="1" smtClean="0"/>
              <a:t>Why</a:t>
            </a:r>
            <a:r>
              <a:rPr lang="fr-FR" sz="2000" dirty="0" smtClean="0"/>
              <a:t> </a:t>
            </a:r>
            <a:r>
              <a:rPr lang="fr-FR" sz="2000" dirty="0" err="1" smtClean="0"/>
              <a:t>democracy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hard</a:t>
            </a:r>
          </a:p>
          <a:p>
            <a:pPr marL="357188" indent="-357188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err="1" smtClean="0"/>
              <a:t>Defusing</a:t>
            </a:r>
            <a:r>
              <a:rPr lang="fr-FR" sz="2000" dirty="0" smtClean="0"/>
              <a:t> quantitative </a:t>
            </a:r>
            <a:r>
              <a:rPr lang="fr-FR" sz="2000" dirty="0" err="1" smtClean="0"/>
              <a:t>bullshit</a:t>
            </a:r>
            <a:endParaRPr lang="fr-FR" sz="2000" dirty="0" smtClean="0"/>
          </a:p>
          <a:p>
            <a:pPr marL="357188" indent="-357188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Innovations for </a:t>
            </a:r>
            <a:r>
              <a:rPr lang="fr-FR" sz="2000" dirty="0" err="1" smtClean="0"/>
              <a:t>personalized</a:t>
            </a:r>
            <a:r>
              <a:rPr lang="fr-FR" sz="2000" dirty="0" smtClean="0"/>
              <a:t> </a:t>
            </a:r>
            <a:r>
              <a:rPr lang="fr-FR" sz="2000" dirty="0" err="1" smtClean="0"/>
              <a:t>medicine</a:t>
            </a:r>
            <a:endParaRPr lang="fr-FR" sz="2000" dirty="0" smtClean="0"/>
          </a:p>
          <a:p>
            <a:pPr marL="357188" indent="-357188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One </a:t>
            </a:r>
            <a:r>
              <a:rPr lang="fr-FR" sz="2000" dirty="0" err="1" smtClean="0"/>
              <a:t>health</a:t>
            </a:r>
            <a:r>
              <a:rPr lang="fr-FR" sz="2000" dirty="0" smtClean="0"/>
              <a:t> and </a:t>
            </a:r>
            <a:r>
              <a:rPr lang="fr-FR" sz="2000" dirty="0" err="1" smtClean="0"/>
              <a:t>eco-epidemiology</a:t>
            </a:r>
            <a:endParaRPr lang="fr-FR" sz="2000" dirty="0" smtClean="0"/>
          </a:p>
          <a:p>
            <a:pPr marL="357188" indent="-357188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err="1" smtClean="0"/>
              <a:t>Bionic</a:t>
            </a:r>
            <a:r>
              <a:rPr lang="fr-FR" sz="2000" dirty="0" smtClean="0"/>
              <a:t> man</a:t>
            </a:r>
          </a:p>
          <a:p>
            <a:pPr marL="357188" indent="-357188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Basic </a:t>
            </a:r>
            <a:r>
              <a:rPr lang="fr-FR" sz="2000" dirty="0" err="1" smtClean="0"/>
              <a:t>principles</a:t>
            </a:r>
            <a:r>
              <a:rPr lang="fr-FR" sz="2000" dirty="0" smtClean="0"/>
              <a:t> of </a:t>
            </a:r>
            <a:r>
              <a:rPr lang="fr-FR" sz="2000" dirty="0" err="1" smtClean="0"/>
              <a:t>sustainable</a:t>
            </a:r>
            <a:r>
              <a:rPr lang="fr-FR" sz="2000" dirty="0" smtClean="0"/>
              <a:t> management</a:t>
            </a:r>
          </a:p>
          <a:p>
            <a:pPr marL="357188" indent="-357188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i="1" dirty="0" smtClean="0"/>
              <a:t>Plant </a:t>
            </a:r>
            <a:r>
              <a:rPr lang="fr-FR" sz="2000" i="1" dirty="0" err="1" smtClean="0"/>
              <a:t>health</a:t>
            </a:r>
            <a:r>
              <a:rPr lang="fr-FR" sz="2000" i="1" dirty="0" smtClean="0"/>
              <a:t> 2.0: a global </a:t>
            </a:r>
            <a:r>
              <a:rPr lang="fr-FR" sz="2000" i="1" dirty="0" err="1" smtClean="0"/>
              <a:t>war</a:t>
            </a:r>
            <a:r>
              <a:rPr lang="fr-FR" sz="2000" i="1" dirty="0" smtClean="0"/>
              <a:t> (non accessible to ‘plants &amp; Microbes’ </a:t>
            </a:r>
            <a:r>
              <a:rPr lang="fr-FR" sz="2000" i="1" dirty="0" err="1" smtClean="0"/>
              <a:t>students</a:t>
            </a:r>
            <a:r>
              <a:rPr lang="fr-FR" sz="200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83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6961139" y="390344"/>
            <a:ext cx="2196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23797" y="634496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11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77434" y="52357"/>
            <a:ext cx="4940070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‘Transversal </a:t>
            </a:r>
            <a:r>
              <a:rPr lang="fr-FR" sz="2800" b="1" dirty="0" err="1" smtClean="0">
                <a:solidFill>
                  <a:srgbClr val="E8324B"/>
                </a:solidFill>
              </a:rPr>
              <a:t>Teaching</a:t>
            </a:r>
            <a:r>
              <a:rPr lang="fr-FR" sz="2800" b="1" dirty="0" smtClean="0">
                <a:solidFill>
                  <a:srgbClr val="E8324B"/>
                </a:solidFill>
              </a:rPr>
              <a:t> </a:t>
            </a:r>
            <a:r>
              <a:rPr lang="fr-FR" sz="2800" b="1" dirty="0" err="1" smtClean="0">
                <a:solidFill>
                  <a:srgbClr val="E8324B"/>
                </a:solidFill>
              </a:rPr>
              <a:t>Units</a:t>
            </a:r>
            <a:r>
              <a:rPr lang="fr-FR" sz="2800" b="1" dirty="0" smtClean="0">
                <a:solidFill>
                  <a:srgbClr val="E8324B"/>
                </a:solidFill>
              </a:rPr>
              <a:t>’</a:t>
            </a:r>
            <a:endParaRPr lang="fr-FR" sz="2800" b="1" dirty="0">
              <a:solidFill>
                <a:srgbClr val="E8324B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" y="702912"/>
            <a:ext cx="8393490" cy="26809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7047"/>
          <a:stretch/>
        </p:blipFill>
        <p:spPr>
          <a:xfrm>
            <a:off x="0" y="3044952"/>
            <a:ext cx="8302752" cy="25249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79" y="5569942"/>
            <a:ext cx="8416378" cy="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6961139" y="390344"/>
            <a:ext cx="2196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23797" y="634496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12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04" y="475618"/>
            <a:ext cx="7296912" cy="23279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4228"/>
            <a:ext cx="6536262" cy="23353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b="6109"/>
          <a:stretch/>
        </p:blipFill>
        <p:spPr>
          <a:xfrm>
            <a:off x="2898648" y="4931196"/>
            <a:ext cx="6245352" cy="192680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77434" y="52357"/>
            <a:ext cx="4940070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‘Transversal </a:t>
            </a:r>
            <a:r>
              <a:rPr lang="fr-FR" sz="2800" b="1" dirty="0" err="1" smtClean="0">
                <a:solidFill>
                  <a:srgbClr val="E8324B"/>
                </a:solidFill>
              </a:rPr>
              <a:t>Teaching</a:t>
            </a:r>
            <a:r>
              <a:rPr lang="fr-FR" sz="2800" b="1" dirty="0" smtClean="0">
                <a:solidFill>
                  <a:srgbClr val="E8324B"/>
                </a:solidFill>
              </a:rPr>
              <a:t> </a:t>
            </a:r>
            <a:r>
              <a:rPr lang="fr-FR" sz="2800" b="1" dirty="0" err="1" smtClean="0">
                <a:solidFill>
                  <a:srgbClr val="E8324B"/>
                </a:solidFill>
              </a:rPr>
              <a:t>Units</a:t>
            </a:r>
            <a:r>
              <a:rPr lang="fr-FR" sz="2800" b="1" dirty="0" smtClean="0">
                <a:solidFill>
                  <a:srgbClr val="E8324B"/>
                </a:solidFill>
              </a:rPr>
              <a:t>’</a:t>
            </a:r>
            <a:endParaRPr lang="fr-FR" sz="2800" b="1" dirty="0">
              <a:solidFill>
                <a:srgbClr val="E83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6961139" y="390344"/>
            <a:ext cx="2196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23797" y="634496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13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77434" y="52357"/>
            <a:ext cx="5483039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‘</a:t>
            </a:r>
            <a:r>
              <a:rPr lang="fr-FR" sz="2800" b="1" dirty="0" err="1" smtClean="0">
                <a:solidFill>
                  <a:srgbClr val="E8324B"/>
                </a:solidFill>
              </a:rPr>
              <a:t>Multidisciplinary</a:t>
            </a:r>
            <a:r>
              <a:rPr lang="fr-FR" sz="2800" b="1" dirty="0" smtClean="0">
                <a:solidFill>
                  <a:srgbClr val="E8324B"/>
                </a:solidFill>
              </a:rPr>
              <a:t> </a:t>
            </a:r>
            <a:r>
              <a:rPr lang="fr-FR" sz="2800" b="1" dirty="0" err="1" smtClean="0">
                <a:solidFill>
                  <a:srgbClr val="E8324B"/>
                </a:solidFill>
              </a:rPr>
              <a:t>project</a:t>
            </a:r>
            <a:r>
              <a:rPr lang="fr-FR" sz="2800" b="1" dirty="0" smtClean="0">
                <a:solidFill>
                  <a:srgbClr val="E8324B"/>
                </a:solidFill>
              </a:rPr>
              <a:t>’ (M2)</a:t>
            </a:r>
            <a:endParaRPr lang="fr-FR" sz="2800" b="1" dirty="0">
              <a:solidFill>
                <a:srgbClr val="E8324B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0881" y="578975"/>
            <a:ext cx="897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Inter-discipline research </a:t>
            </a:r>
            <a:r>
              <a:rPr lang="en-US" dirty="0"/>
              <a:t>projects developed by </a:t>
            </a:r>
            <a:r>
              <a:rPr lang="en-US" dirty="0" smtClean="0"/>
              <a:t>groups </a:t>
            </a:r>
            <a:r>
              <a:rPr lang="en-US" dirty="0"/>
              <a:t>of </a:t>
            </a:r>
            <a:r>
              <a:rPr lang="en-US" dirty="0" smtClean="0"/>
              <a:t>4 students </a:t>
            </a:r>
            <a:r>
              <a:rPr lang="en-US" dirty="0"/>
              <a:t>from different </a:t>
            </a:r>
            <a:r>
              <a:rPr lang="en-US" dirty="0" smtClean="0"/>
              <a:t>IDIL tracks to answer a funding </a:t>
            </a:r>
            <a:r>
              <a:rPr lang="en-US" dirty="0"/>
              <a:t>agency </a:t>
            </a:r>
            <a:r>
              <a:rPr lang="en-US" dirty="0" smtClean="0"/>
              <a:t>call. The </a:t>
            </a:r>
            <a:r>
              <a:rPr lang="en-US" dirty="0"/>
              <a:t>project can include fundamental research and/or </a:t>
            </a:r>
            <a:r>
              <a:rPr lang="en-US" dirty="0" smtClean="0"/>
              <a:t>applied research</a:t>
            </a:r>
            <a:r>
              <a:rPr lang="en-US" dirty="0"/>
              <a:t>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606"/>
            <a:ext cx="4946904" cy="18941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530" y="2743712"/>
            <a:ext cx="4752332" cy="187448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956" y="4971739"/>
            <a:ext cx="4907906" cy="18761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95155"/>
            <a:ext cx="4668897" cy="1741713"/>
          </a:xfrm>
          <a:prstGeom prst="rect">
            <a:avLst/>
          </a:prstGeom>
        </p:spPr>
      </p:pic>
      <p:sp>
        <p:nvSpPr>
          <p:cNvPr id="12" name="Flèche en arc 11"/>
          <p:cNvSpPr/>
          <p:nvPr/>
        </p:nvSpPr>
        <p:spPr>
          <a:xfrm rot="19639161" flipH="1">
            <a:off x="3726335" y="3382626"/>
            <a:ext cx="1523342" cy="1485115"/>
          </a:xfrm>
          <a:prstGeom prst="circularArrow">
            <a:avLst>
              <a:gd name="adj1" fmla="val 12810"/>
              <a:gd name="adj2" fmla="val 1142319"/>
              <a:gd name="adj3" fmla="val 19266273"/>
              <a:gd name="adj4" fmla="val 13964657"/>
              <a:gd name="adj5" fmla="val 12500"/>
            </a:avLst>
          </a:prstGeom>
          <a:solidFill>
            <a:srgbClr val="FF7C80"/>
          </a:solidFill>
          <a:ln w="28575">
            <a:solidFill>
              <a:srgbClr val="E83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en arc 13"/>
          <p:cNvSpPr/>
          <p:nvPr/>
        </p:nvSpPr>
        <p:spPr>
          <a:xfrm rot="1960839">
            <a:off x="4096758" y="2209918"/>
            <a:ext cx="1523342" cy="1485115"/>
          </a:xfrm>
          <a:prstGeom prst="circularArrow">
            <a:avLst>
              <a:gd name="adj1" fmla="val 12810"/>
              <a:gd name="adj2" fmla="val 1142319"/>
              <a:gd name="adj3" fmla="val 19266273"/>
              <a:gd name="adj4" fmla="val 13964657"/>
              <a:gd name="adj5" fmla="val 12500"/>
            </a:avLst>
          </a:prstGeom>
          <a:solidFill>
            <a:srgbClr val="FF7C80"/>
          </a:solidFill>
          <a:ln w="28575">
            <a:solidFill>
              <a:srgbClr val="E83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en arc 14"/>
          <p:cNvSpPr/>
          <p:nvPr/>
        </p:nvSpPr>
        <p:spPr>
          <a:xfrm rot="1960839">
            <a:off x="3818750" y="4514128"/>
            <a:ext cx="1523342" cy="1485115"/>
          </a:xfrm>
          <a:prstGeom prst="circularArrow">
            <a:avLst>
              <a:gd name="adj1" fmla="val 12810"/>
              <a:gd name="adj2" fmla="val 1142319"/>
              <a:gd name="adj3" fmla="val 19266273"/>
              <a:gd name="adj4" fmla="val 13964657"/>
              <a:gd name="adj5" fmla="val 12500"/>
            </a:avLst>
          </a:prstGeom>
          <a:solidFill>
            <a:srgbClr val="FF7C80"/>
          </a:solidFill>
          <a:ln w="28575">
            <a:solidFill>
              <a:srgbClr val="E83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7281179" y="390344"/>
            <a:ext cx="1872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23797" y="634496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14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77434" y="52357"/>
            <a:ext cx="6927922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</a:t>
            </a:r>
            <a:r>
              <a:rPr lang="fr-FR" sz="2800" b="1" dirty="0" err="1" smtClean="0">
                <a:solidFill>
                  <a:srgbClr val="E8324B"/>
                </a:solidFill>
              </a:rPr>
              <a:t>pedagogical</a:t>
            </a:r>
            <a:r>
              <a:rPr lang="fr-FR" sz="2800" b="1" dirty="0" smtClean="0">
                <a:solidFill>
                  <a:srgbClr val="E8324B"/>
                </a:solidFill>
              </a:rPr>
              <a:t> structure – ECTS distributio</a:t>
            </a:r>
            <a:r>
              <a:rPr lang="fr-FR" sz="2800" b="1" dirty="0">
                <a:solidFill>
                  <a:srgbClr val="E8324B"/>
                </a:solidFill>
              </a:rPr>
              <a:t>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4920" y="851332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E8324B"/>
                </a:solidFill>
              </a:rPr>
              <a:t>M1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52144" y="978197"/>
            <a:ext cx="6314742" cy="5119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1st </a:t>
            </a:r>
            <a:r>
              <a:rPr lang="fr-FR" sz="2000" b="1" dirty="0" err="1" smtClean="0"/>
              <a:t>Semester</a:t>
            </a:r>
            <a:r>
              <a:rPr lang="fr-FR" sz="2000" b="1" dirty="0" smtClean="0"/>
              <a:t>:</a:t>
            </a:r>
          </a:p>
          <a:p>
            <a:endParaRPr lang="fr-FR" sz="2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err="1" smtClean="0"/>
              <a:t>Core</a:t>
            </a:r>
            <a:r>
              <a:rPr lang="fr-FR" sz="2000" dirty="0" smtClean="0"/>
              <a:t> TU, 12 ECTS </a:t>
            </a:r>
            <a:r>
              <a:rPr lang="fr-FR" sz="2000" dirty="0" err="1" smtClean="0"/>
              <a:t>including</a:t>
            </a:r>
            <a:r>
              <a:rPr lang="fr-FR" sz="2000" dirty="0" smtClean="0"/>
              <a:t>: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000" dirty="0" err="1" smtClean="0"/>
              <a:t>Microbial</a:t>
            </a:r>
            <a:r>
              <a:rPr lang="fr-FR" sz="2000" dirty="0" smtClean="0"/>
              <a:t> </a:t>
            </a:r>
            <a:r>
              <a:rPr lang="fr-FR" sz="2000" dirty="0" err="1" smtClean="0"/>
              <a:t>ecology</a:t>
            </a:r>
            <a:r>
              <a:rPr lang="fr-FR" sz="2000" dirty="0" smtClean="0"/>
              <a:t> 3 ECTS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000" dirty="0" smtClean="0"/>
              <a:t>Plant </a:t>
            </a:r>
            <a:r>
              <a:rPr lang="fr-FR" sz="2000" dirty="0" err="1" smtClean="0"/>
              <a:t>pathology</a:t>
            </a:r>
            <a:r>
              <a:rPr lang="fr-FR" sz="2000" dirty="0" smtClean="0"/>
              <a:t> 4 ECTS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000" dirty="0" smtClean="0"/>
              <a:t>Plant </a:t>
            </a:r>
            <a:r>
              <a:rPr lang="fr-FR" sz="2000" dirty="0" err="1" smtClean="0"/>
              <a:t>development</a:t>
            </a:r>
            <a:r>
              <a:rPr lang="fr-FR" sz="2000" dirty="0" smtClean="0"/>
              <a:t> 3 ECTS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000" dirty="0" err="1" smtClean="0"/>
              <a:t>Bioinformatics</a:t>
            </a:r>
            <a:r>
              <a:rPr lang="fr-FR" sz="2000" dirty="0" smtClean="0"/>
              <a:t> (data base management) 2 ECTS</a:t>
            </a:r>
            <a:endParaRPr lang="fr-FR" sz="2000" dirty="0"/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sz="2000" dirty="0" smtClean="0"/>
              <a:t>Non-</a:t>
            </a:r>
            <a:r>
              <a:rPr lang="fr-FR" sz="2000" dirty="0" err="1" smtClean="0"/>
              <a:t>core</a:t>
            </a:r>
            <a:r>
              <a:rPr lang="fr-FR" sz="2000" dirty="0" smtClean="0"/>
              <a:t> </a:t>
            </a:r>
            <a:r>
              <a:rPr lang="fr-FR" sz="2000" dirty="0"/>
              <a:t>TU: </a:t>
            </a:r>
            <a:r>
              <a:rPr lang="fr-FR" sz="2000" dirty="0" smtClean="0"/>
              <a:t>2 ECTS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sz="2000" dirty="0" smtClean="0"/>
              <a:t>In-</a:t>
            </a:r>
            <a:r>
              <a:rPr lang="fr-FR" sz="2000" dirty="0" err="1" smtClean="0"/>
              <a:t>lab</a:t>
            </a:r>
            <a:r>
              <a:rPr lang="fr-FR" sz="2000" dirty="0" smtClean="0"/>
              <a:t> TU: 2 ECTS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sz="2000" dirty="0" err="1" smtClean="0"/>
              <a:t>Tansversal</a:t>
            </a:r>
            <a:r>
              <a:rPr lang="fr-FR" sz="2000" dirty="0" smtClean="0"/>
              <a:t> TU: 4 ECTS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sz="2000" dirty="0" err="1" smtClean="0"/>
              <a:t>Personal</a:t>
            </a:r>
            <a:r>
              <a:rPr lang="fr-FR" sz="2000" dirty="0" smtClean="0"/>
              <a:t> </a:t>
            </a:r>
            <a:r>
              <a:rPr lang="fr-FR" sz="2000" dirty="0" err="1" smtClean="0"/>
              <a:t>project</a:t>
            </a:r>
            <a:r>
              <a:rPr lang="fr-FR" sz="2000" dirty="0" smtClean="0"/>
              <a:t>: 10 ECTS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spcBef>
                <a:spcPts val="800"/>
              </a:spcBef>
            </a:pPr>
            <a:r>
              <a:rPr lang="fr-FR" sz="2000" b="1" dirty="0" smtClean="0"/>
              <a:t>2</a:t>
            </a:r>
            <a:r>
              <a:rPr lang="fr-FR" sz="2000" b="1" baseline="30000" dirty="0" smtClean="0"/>
              <a:t>nd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Semester</a:t>
            </a:r>
            <a:r>
              <a:rPr lang="fr-FR" sz="2000" b="1" dirty="0" smtClean="0"/>
              <a:t>: </a:t>
            </a:r>
          </a:p>
          <a:p>
            <a:pPr>
              <a:spcBef>
                <a:spcPts val="800"/>
              </a:spcBef>
            </a:pPr>
            <a:r>
              <a:rPr lang="fr-FR" sz="2000" dirty="0"/>
              <a:t>	</a:t>
            </a:r>
            <a:r>
              <a:rPr lang="fr-FR" sz="2000" dirty="0" err="1" smtClean="0"/>
              <a:t>Internship</a:t>
            </a:r>
            <a:r>
              <a:rPr lang="fr-FR" sz="2000" dirty="0" smtClean="0"/>
              <a:t> 30 ECTS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565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7281179" y="390344"/>
            <a:ext cx="1872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23797" y="634496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77434" y="52357"/>
            <a:ext cx="6927922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</a:t>
            </a:r>
            <a:r>
              <a:rPr lang="fr-FR" sz="2800" b="1" dirty="0" err="1" smtClean="0">
                <a:solidFill>
                  <a:srgbClr val="E8324B"/>
                </a:solidFill>
              </a:rPr>
              <a:t>pedagogical</a:t>
            </a:r>
            <a:r>
              <a:rPr lang="fr-FR" sz="2800" b="1" dirty="0" smtClean="0">
                <a:solidFill>
                  <a:srgbClr val="E8324B"/>
                </a:solidFill>
              </a:rPr>
              <a:t> structure – ECTS distributio</a:t>
            </a:r>
            <a:r>
              <a:rPr lang="fr-FR" sz="2800" b="1" dirty="0">
                <a:solidFill>
                  <a:srgbClr val="E8324B"/>
                </a:solidFill>
              </a:rPr>
              <a:t>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4920" y="842188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E8324B"/>
                </a:solidFill>
              </a:rPr>
              <a:t>M2</a:t>
            </a:r>
            <a:endParaRPr lang="fr-FR" sz="2800" b="1" dirty="0">
              <a:solidFill>
                <a:srgbClr val="E8324B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25296" y="969208"/>
            <a:ext cx="6409896" cy="5888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1st </a:t>
            </a:r>
            <a:r>
              <a:rPr lang="fr-FR" sz="2000" b="1" dirty="0" err="1" smtClean="0"/>
              <a:t>Semester</a:t>
            </a:r>
            <a:r>
              <a:rPr lang="fr-FR" sz="2000" b="1" dirty="0" smtClean="0"/>
              <a:t>:</a:t>
            </a:r>
            <a:endParaRPr lang="fr-FR" sz="2000" dirty="0" smtClean="0"/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sz="2000" dirty="0" err="1" smtClean="0"/>
              <a:t>Experimental</a:t>
            </a:r>
            <a:r>
              <a:rPr lang="fr-FR" sz="2000" dirty="0" smtClean="0"/>
              <a:t> In-</a:t>
            </a:r>
            <a:r>
              <a:rPr lang="fr-FR" sz="2000" dirty="0" err="1" smtClean="0"/>
              <a:t>lab</a:t>
            </a:r>
            <a:r>
              <a:rPr lang="fr-FR" sz="2000" dirty="0" smtClean="0"/>
              <a:t> 2ECTS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sz="2000" dirty="0" err="1" smtClean="0"/>
              <a:t>Core</a:t>
            </a:r>
            <a:r>
              <a:rPr lang="fr-FR" sz="2000" dirty="0" smtClean="0"/>
              <a:t> TU 12 ECTS by </a:t>
            </a:r>
            <a:r>
              <a:rPr lang="fr-FR" sz="2000" dirty="0" err="1" smtClean="0"/>
              <a:t>selecting</a:t>
            </a:r>
            <a:r>
              <a:rPr lang="fr-FR" sz="2000" dirty="0" smtClean="0"/>
              <a:t> 4 </a:t>
            </a:r>
            <a:r>
              <a:rPr lang="fr-FR" sz="2000" dirty="0" err="1" smtClean="0"/>
              <a:t>among</a:t>
            </a:r>
            <a:r>
              <a:rPr lang="fr-FR" sz="2000" dirty="0" smtClean="0"/>
              <a:t>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000" dirty="0" err="1" smtClean="0"/>
              <a:t>Virology</a:t>
            </a:r>
            <a:endParaRPr lang="fr-FR" sz="2000" dirty="0" smtClean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000" dirty="0" smtClean="0"/>
              <a:t>Plant </a:t>
            </a:r>
            <a:r>
              <a:rPr lang="fr-FR" sz="2000" dirty="0" err="1" smtClean="0"/>
              <a:t>ecophysiology</a:t>
            </a:r>
            <a:r>
              <a:rPr lang="fr-FR" sz="2000" dirty="0" smtClean="0"/>
              <a:t>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000" dirty="0" smtClean="0"/>
              <a:t>Plant nutrition and adaptation 3 ECTS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000" dirty="0" err="1" smtClean="0"/>
              <a:t>Integrative</a:t>
            </a:r>
            <a:r>
              <a:rPr lang="fr-FR" sz="2000" dirty="0" smtClean="0"/>
              <a:t> </a:t>
            </a:r>
            <a:r>
              <a:rPr lang="fr-FR" sz="2000" dirty="0" err="1" smtClean="0"/>
              <a:t>approach</a:t>
            </a:r>
            <a:r>
              <a:rPr lang="fr-FR" sz="2000" dirty="0" smtClean="0"/>
              <a:t> of plant </a:t>
            </a:r>
            <a:r>
              <a:rPr lang="fr-FR" sz="2000" dirty="0" err="1" smtClean="0"/>
              <a:t>breeding</a:t>
            </a:r>
            <a:r>
              <a:rPr lang="fr-FR" sz="2000" dirty="0" smtClean="0"/>
              <a:t> 3 ECTS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000" dirty="0" smtClean="0"/>
              <a:t>‘transport’ </a:t>
            </a:r>
            <a:r>
              <a:rPr lang="fr-FR" sz="2000" dirty="0" err="1" smtClean="0"/>
              <a:t>thematic</a:t>
            </a:r>
            <a:r>
              <a:rPr lang="fr-FR" sz="2000" dirty="0" smtClean="0"/>
              <a:t> </a:t>
            </a:r>
            <a:r>
              <a:rPr lang="fr-FR" sz="2000" dirty="0" err="1" smtClean="0"/>
              <a:t>school</a:t>
            </a:r>
            <a:endParaRPr lang="fr-FR" sz="2000" dirty="0" smtClean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000" dirty="0" smtClean="0"/>
              <a:t>‘</a:t>
            </a:r>
            <a:r>
              <a:rPr lang="fr-FR" sz="2000" dirty="0" err="1" smtClean="0"/>
              <a:t>phytobiome</a:t>
            </a:r>
            <a:r>
              <a:rPr lang="fr-FR" sz="2000" dirty="0" smtClean="0"/>
              <a:t>’ </a:t>
            </a:r>
            <a:r>
              <a:rPr lang="fr-FR" sz="2000" dirty="0" err="1"/>
              <a:t>thematic</a:t>
            </a:r>
            <a:r>
              <a:rPr lang="fr-FR" sz="2000" dirty="0"/>
              <a:t> </a:t>
            </a:r>
            <a:r>
              <a:rPr lang="fr-FR" sz="2000" dirty="0" err="1" smtClean="0"/>
              <a:t>school</a:t>
            </a:r>
            <a:endParaRPr lang="fr-FR" sz="2000" dirty="0" smtClean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000" dirty="0" smtClean="0"/>
              <a:t>‘</a:t>
            </a:r>
            <a:r>
              <a:rPr lang="fr-FR" sz="2000" dirty="0" err="1" smtClean="0"/>
              <a:t>Agroecology</a:t>
            </a:r>
            <a:r>
              <a:rPr lang="fr-FR" sz="2000" dirty="0"/>
              <a:t> </a:t>
            </a:r>
            <a:r>
              <a:rPr lang="fr-FR" sz="2000" dirty="0" smtClean="0"/>
              <a:t>for tropical plants’ </a:t>
            </a:r>
            <a:r>
              <a:rPr lang="fr-FR" sz="2000" dirty="0" err="1"/>
              <a:t>thematic</a:t>
            </a:r>
            <a:r>
              <a:rPr lang="fr-FR" sz="2000" dirty="0"/>
              <a:t> </a:t>
            </a:r>
            <a:r>
              <a:rPr lang="fr-FR" sz="2000" dirty="0" err="1"/>
              <a:t>school</a:t>
            </a:r>
            <a:endParaRPr lang="fr-FR" sz="2000" dirty="0"/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sz="2000" dirty="0" smtClean="0"/>
              <a:t>Non-</a:t>
            </a:r>
            <a:r>
              <a:rPr lang="fr-FR" sz="2000" dirty="0" err="1" smtClean="0"/>
              <a:t>core</a:t>
            </a:r>
            <a:r>
              <a:rPr lang="fr-FR" sz="2000" dirty="0" smtClean="0"/>
              <a:t> </a:t>
            </a:r>
            <a:r>
              <a:rPr lang="fr-FR" sz="2000" dirty="0"/>
              <a:t>TU: </a:t>
            </a:r>
            <a:r>
              <a:rPr lang="fr-FR" sz="2000" dirty="0" smtClean="0"/>
              <a:t>2 ECTS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sz="2000" dirty="0" err="1" smtClean="0"/>
              <a:t>Tansversal</a:t>
            </a:r>
            <a:r>
              <a:rPr lang="fr-FR" sz="2000" dirty="0" smtClean="0"/>
              <a:t> TU: 4 ECTS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sz="2000" dirty="0" err="1" smtClean="0"/>
              <a:t>Multidisciplinary</a:t>
            </a:r>
            <a:r>
              <a:rPr lang="fr-FR" sz="2000" dirty="0" smtClean="0"/>
              <a:t> </a:t>
            </a:r>
            <a:r>
              <a:rPr lang="fr-FR" sz="2000" dirty="0" err="1" smtClean="0"/>
              <a:t>project</a:t>
            </a:r>
            <a:r>
              <a:rPr lang="fr-FR" sz="2000" dirty="0" smtClean="0"/>
              <a:t>: 10 ECTS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fr-FR" sz="2000" dirty="0"/>
          </a:p>
          <a:p>
            <a:r>
              <a:rPr lang="fr-FR" sz="2000" b="1" dirty="0" smtClean="0"/>
              <a:t>2</a:t>
            </a:r>
            <a:r>
              <a:rPr lang="fr-FR" sz="2000" b="1" baseline="30000" dirty="0" smtClean="0"/>
              <a:t>nd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Semester</a:t>
            </a:r>
            <a:r>
              <a:rPr lang="fr-FR" sz="2000" b="1" dirty="0" smtClean="0"/>
              <a:t>: </a:t>
            </a:r>
          </a:p>
          <a:p>
            <a:pPr>
              <a:spcBef>
                <a:spcPts val="800"/>
              </a:spcBef>
            </a:pPr>
            <a:r>
              <a:rPr lang="fr-FR" sz="2000" dirty="0"/>
              <a:t>	</a:t>
            </a:r>
            <a:r>
              <a:rPr lang="fr-FR" sz="2000" dirty="0" err="1" smtClean="0"/>
              <a:t>Internship</a:t>
            </a:r>
            <a:r>
              <a:rPr lang="fr-FR" sz="2000" dirty="0" smtClean="0"/>
              <a:t> 30 ECTS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385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02" y="334752"/>
            <a:ext cx="3647574" cy="1537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0210" y="2742626"/>
            <a:ext cx="8504022" cy="359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3" algn="ctr"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The </a:t>
            </a:r>
            <a:r>
              <a:rPr lang="fr-FR" sz="2800" b="1" dirty="0" err="1" smtClean="0">
                <a:solidFill>
                  <a:srgbClr val="E8324B"/>
                </a:solidFill>
              </a:rPr>
              <a:t>idil</a:t>
            </a:r>
            <a:r>
              <a:rPr lang="fr-FR" sz="2800" b="1" dirty="0" smtClean="0">
                <a:solidFill>
                  <a:srgbClr val="E8324B"/>
                </a:solidFill>
              </a:rPr>
              <a:t> program, </a:t>
            </a:r>
            <a:r>
              <a:rPr lang="fr-FR" sz="2800" b="1" dirty="0" err="1" smtClean="0">
                <a:solidFill>
                  <a:srgbClr val="E8324B"/>
                </a:solidFill>
              </a:rPr>
              <a:t>it</a:t>
            </a:r>
            <a:r>
              <a:rPr lang="fr-FR" sz="2800" b="1" dirty="0" smtClean="0">
                <a:solidFill>
                  <a:srgbClr val="E8324B"/>
                </a:solidFill>
              </a:rPr>
              <a:t> </a:t>
            </a:r>
            <a:r>
              <a:rPr lang="fr-FR" sz="2800" b="1" dirty="0" err="1" smtClean="0">
                <a:solidFill>
                  <a:srgbClr val="E8324B"/>
                </a:solidFill>
              </a:rPr>
              <a:t>is</a:t>
            </a:r>
            <a:r>
              <a:rPr lang="fr-FR" sz="2800" b="1" dirty="0" smtClean="0">
                <a:solidFill>
                  <a:srgbClr val="E8324B"/>
                </a:solidFill>
              </a:rPr>
              <a:t>: </a:t>
            </a:r>
          </a:p>
          <a:p>
            <a:pPr marL="895350" lvl="3" indent="-447675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sz="2400" b="1" dirty="0">
              <a:solidFill>
                <a:srgbClr val="E8324B"/>
              </a:solidFill>
            </a:endParaRPr>
          </a:p>
          <a:p>
            <a:pPr marL="895350" lvl="3" indent="-447675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b="1" dirty="0" smtClean="0">
                <a:solidFill>
                  <a:srgbClr val="E8324B"/>
                </a:solidFill>
              </a:rPr>
              <a:t>Training </a:t>
            </a:r>
            <a:r>
              <a:rPr lang="fr-FR" sz="2400" b="1" dirty="0" err="1">
                <a:solidFill>
                  <a:srgbClr val="E8324B"/>
                </a:solidFill>
              </a:rPr>
              <a:t>through</a:t>
            </a:r>
            <a:r>
              <a:rPr lang="fr-FR" sz="2400" b="1" dirty="0">
                <a:solidFill>
                  <a:srgbClr val="E8324B"/>
                </a:solidFill>
              </a:rPr>
              <a:t> </a:t>
            </a:r>
            <a:r>
              <a:rPr lang="fr-FR" sz="2400" b="1" dirty="0" err="1" smtClean="0">
                <a:solidFill>
                  <a:srgbClr val="E8324B"/>
                </a:solidFill>
              </a:rPr>
              <a:t>research</a:t>
            </a:r>
            <a:r>
              <a:rPr lang="fr-FR" sz="2400" b="1" dirty="0" smtClean="0">
                <a:solidFill>
                  <a:srgbClr val="E8324B"/>
                </a:solidFill>
              </a:rPr>
              <a:t> / immersion in a </a:t>
            </a:r>
            <a:r>
              <a:rPr lang="fr-FR" sz="2400" b="1" dirty="0" err="1" smtClean="0">
                <a:solidFill>
                  <a:srgbClr val="E8324B"/>
                </a:solidFill>
              </a:rPr>
              <a:t>laboratory</a:t>
            </a:r>
            <a:endParaRPr lang="fr-FR" sz="2400" b="1" dirty="0">
              <a:solidFill>
                <a:srgbClr val="E8324B"/>
              </a:solidFill>
            </a:endParaRPr>
          </a:p>
          <a:p>
            <a:pPr marL="895350" lvl="3" indent="-447675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b="1" dirty="0">
                <a:solidFill>
                  <a:srgbClr val="E8324B"/>
                </a:solidFill>
              </a:rPr>
              <a:t>‘In-</a:t>
            </a:r>
            <a:r>
              <a:rPr lang="fr-FR" sz="2400" b="1" dirty="0" err="1">
                <a:solidFill>
                  <a:srgbClr val="E8324B"/>
                </a:solidFill>
              </a:rPr>
              <a:t>lab</a:t>
            </a:r>
            <a:r>
              <a:rPr lang="fr-FR" sz="2400" b="1" dirty="0">
                <a:solidFill>
                  <a:srgbClr val="E8324B"/>
                </a:solidFill>
              </a:rPr>
              <a:t>’ </a:t>
            </a:r>
            <a:r>
              <a:rPr lang="fr-FR" sz="2400" b="1" dirty="0" err="1" smtClean="0">
                <a:solidFill>
                  <a:srgbClr val="E8324B"/>
                </a:solidFill>
              </a:rPr>
              <a:t>learning</a:t>
            </a:r>
            <a:endParaRPr lang="fr-FR" sz="2400" b="1" dirty="0">
              <a:solidFill>
                <a:srgbClr val="E8324B"/>
              </a:solidFill>
            </a:endParaRPr>
          </a:p>
          <a:p>
            <a:pPr marL="895350" lvl="3" indent="-447675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b="1" dirty="0" err="1" smtClean="0">
                <a:solidFill>
                  <a:srgbClr val="E8324B"/>
                </a:solidFill>
              </a:rPr>
              <a:t>Interdisciplinarity</a:t>
            </a:r>
            <a:r>
              <a:rPr lang="fr-FR" sz="2400" b="1" dirty="0" smtClean="0">
                <a:solidFill>
                  <a:srgbClr val="E8324B"/>
                </a:solidFill>
              </a:rPr>
              <a:t> </a:t>
            </a:r>
            <a:r>
              <a:rPr lang="fr-FR" sz="2400" b="1" dirty="0" err="1" smtClean="0">
                <a:solidFill>
                  <a:srgbClr val="E8324B"/>
                </a:solidFill>
              </a:rPr>
              <a:t>openness</a:t>
            </a:r>
            <a:endParaRPr lang="fr-FR" sz="2400" b="1" dirty="0">
              <a:solidFill>
                <a:srgbClr val="E8324B"/>
              </a:solidFill>
            </a:endParaRPr>
          </a:p>
          <a:p>
            <a:pPr marL="895350" lvl="3" indent="-447675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b="1" dirty="0" err="1" smtClean="0">
                <a:solidFill>
                  <a:srgbClr val="E8324B"/>
                </a:solidFill>
              </a:rPr>
              <a:t>Customization</a:t>
            </a:r>
            <a:r>
              <a:rPr lang="fr-FR" sz="2400" b="1" dirty="0" smtClean="0">
                <a:solidFill>
                  <a:srgbClr val="E8324B"/>
                </a:solidFill>
              </a:rPr>
              <a:t> </a:t>
            </a:r>
            <a:r>
              <a:rPr lang="fr-FR" sz="2400" b="1" dirty="0">
                <a:solidFill>
                  <a:srgbClr val="E8324B"/>
                </a:solidFill>
              </a:rPr>
              <a:t>of </a:t>
            </a:r>
            <a:r>
              <a:rPr lang="fr-FR" sz="2400" b="1" dirty="0" err="1">
                <a:solidFill>
                  <a:srgbClr val="E8324B"/>
                </a:solidFill>
              </a:rPr>
              <a:t>individual</a:t>
            </a:r>
            <a:r>
              <a:rPr lang="fr-FR" sz="2400" b="1" dirty="0">
                <a:solidFill>
                  <a:srgbClr val="E8324B"/>
                </a:solidFill>
              </a:rPr>
              <a:t> </a:t>
            </a:r>
            <a:r>
              <a:rPr lang="fr-FR" sz="2400" b="1" dirty="0" err="1" smtClean="0">
                <a:solidFill>
                  <a:srgbClr val="E8324B"/>
                </a:solidFill>
              </a:rPr>
              <a:t>track</a:t>
            </a:r>
            <a:r>
              <a:rPr lang="fr-FR" sz="2400" b="1" dirty="0" smtClean="0">
                <a:solidFill>
                  <a:srgbClr val="E8324B"/>
                </a:solidFill>
              </a:rPr>
              <a:t> </a:t>
            </a:r>
          </a:p>
          <a:p>
            <a:pPr marL="895350" lvl="3" indent="-447675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b="1" dirty="0" err="1" smtClean="0">
                <a:solidFill>
                  <a:srgbClr val="E8324B"/>
                </a:solidFill>
              </a:rPr>
              <a:t>Autonomy</a:t>
            </a:r>
            <a:r>
              <a:rPr lang="fr-FR" sz="2400" b="1" dirty="0" smtClean="0">
                <a:solidFill>
                  <a:srgbClr val="E8324B"/>
                </a:solidFill>
              </a:rPr>
              <a:t> w/ support by a mentor and an </a:t>
            </a:r>
            <a:r>
              <a:rPr lang="fr-FR" sz="2400" b="1" dirty="0" err="1" smtClean="0">
                <a:solidFill>
                  <a:srgbClr val="E8324B"/>
                </a:solidFill>
              </a:rPr>
              <a:t>academic</a:t>
            </a:r>
            <a:r>
              <a:rPr lang="fr-FR" sz="2400" b="1" dirty="0" smtClean="0">
                <a:solidFill>
                  <a:srgbClr val="E8324B"/>
                </a:solidFill>
              </a:rPr>
              <a:t> </a:t>
            </a:r>
            <a:r>
              <a:rPr lang="fr-FR" sz="2400" b="1" dirty="0" err="1" smtClean="0">
                <a:solidFill>
                  <a:srgbClr val="E8324B"/>
                </a:solidFill>
              </a:rPr>
              <a:t>tutor</a:t>
            </a:r>
            <a:endParaRPr lang="fr-FR" sz="2400" b="1" dirty="0">
              <a:solidFill>
                <a:srgbClr val="E83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6961139" y="390344"/>
            <a:ext cx="2196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0" y="629798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2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7434" y="52357"/>
            <a:ext cx="245278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</a:t>
            </a:r>
            <a:r>
              <a:rPr lang="fr-FR" sz="2800" b="1" dirty="0" err="1" smtClean="0">
                <a:solidFill>
                  <a:srgbClr val="E8324B"/>
                </a:solidFill>
              </a:rPr>
              <a:t>what</a:t>
            </a:r>
            <a:r>
              <a:rPr lang="fr-FR" sz="2800" b="1" dirty="0" smtClean="0">
                <a:solidFill>
                  <a:srgbClr val="E8324B"/>
                </a:solidFill>
              </a:rPr>
              <a:t> </a:t>
            </a:r>
            <a:r>
              <a:rPr lang="fr-FR" sz="2800" b="1" dirty="0" err="1" smtClean="0">
                <a:solidFill>
                  <a:srgbClr val="E8324B"/>
                </a:solidFill>
              </a:rPr>
              <a:t>is</a:t>
            </a:r>
            <a:r>
              <a:rPr lang="fr-FR" sz="2800" b="1" dirty="0" smtClean="0">
                <a:solidFill>
                  <a:srgbClr val="E8324B"/>
                </a:solidFill>
              </a:rPr>
              <a:t> </a:t>
            </a:r>
            <a:r>
              <a:rPr lang="fr-FR" sz="2800" b="1" dirty="0" err="1" smtClean="0">
                <a:solidFill>
                  <a:srgbClr val="E8324B"/>
                </a:solidFill>
              </a:rPr>
              <a:t>it</a:t>
            </a:r>
            <a:r>
              <a:rPr lang="fr-FR" sz="2800" b="1" dirty="0" smtClean="0">
                <a:solidFill>
                  <a:srgbClr val="E8324B"/>
                </a:solidFill>
              </a:rPr>
              <a:t> ?</a:t>
            </a:r>
            <a:endParaRPr lang="fr-FR" sz="2800" b="1" dirty="0">
              <a:solidFill>
                <a:srgbClr val="E8324B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12842" y="4044192"/>
            <a:ext cx="8665982" cy="2564690"/>
            <a:chOff x="523738" y="3742440"/>
            <a:chExt cx="8665982" cy="2564690"/>
          </a:xfrm>
        </p:grpSpPr>
        <p:sp>
          <p:nvSpPr>
            <p:cNvPr id="3" name="Rectangle 2"/>
            <p:cNvSpPr/>
            <p:nvPr/>
          </p:nvSpPr>
          <p:spPr>
            <a:xfrm>
              <a:off x="523738" y="3742440"/>
              <a:ext cx="8665982" cy="2534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7188" indent="-357188" algn="just">
                <a:lnSpc>
                  <a:spcPct val="115000"/>
                </a:lnSpc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fr-FR" sz="2000" b="1" dirty="0" smtClean="0">
                  <a:solidFill>
                    <a:srgbClr val="E8324B"/>
                  </a:solidFill>
                </a:rPr>
                <a:t>IDIL </a:t>
              </a:r>
              <a:r>
                <a:rPr lang="fr-FR" sz="2000" b="1" dirty="0" err="1" smtClean="0">
                  <a:solidFill>
                    <a:srgbClr val="E8324B"/>
                  </a:solidFill>
                </a:rPr>
                <a:t>tracks</a:t>
              </a:r>
              <a:r>
                <a:rPr lang="fr-FR" sz="2000" b="1" dirty="0" smtClean="0">
                  <a:solidFill>
                    <a:srgbClr val="E8324B"/>
                  </a:solidFill>
                </a:rPr>
                <a:t> have </a:t>
              </a:r>
              <a:r>
                <a:rPr lang="fr-FR" sz="2000" b="1" dirty="0" err="1" smtClean="0">
                  <a:solidFill>
                    <a:srgbClr val="E8324B"/>
                  </a:solidFill>
                </a:rPr>
                <a:t>specific</a:t>
              </a:r>
              <a:r>
                <a:rPr lang="fr-FR" sz="2000" b="1" dirty="0" smtClean="0">
                  <a:solidFill>
                    <a:srgbClr val="E8324B"/>
                  </a:solidFill>
                </a:rPr>
                <a:t> objectives </a:t>
              </a:r>
              <a:r>
                <a:rPr lang="fr-FR" sz="2000" b="1" dirty="0" err="1" smtClean="0">
                  <a:solidFill>
                    <a:srgbClr val="E8324B"/>
                  </a:solidFill>
                </a:rPr>
                <a:t>compared</a:t>
              </a:r>
              <a:r>
                <a:rPr lang="fr-FR" sz="2000" b="1" dirty="0" smtClean="0">
                  <a:solidFill>
                    <a:srgbClr val="E8324B"/>
                  </a:solidFill>
                </a:rPr>
                <a:t> to ‘</a:t>
              </a:r>
              <a:r>
                <a:rPr lang="fr-FR" sz="2000" b="1" dirty="0" err="1" smtClean="0">
                  <a:solidFill>
                    <a:srgbClr val="E8324B"/>
                  </a:solidFill>
                </a:rPr>
                <a:t>classical</a:t>
              </a:r>
              <a:r>
                <a:rPr lang="fr-FR" sz="2000" b="1" dirty="0" smtClean="0">
                  <a:solidFill>
                    <a:srgbClr val="E8324B"/>
                  </a:solidFill>
                </a:rPr>
                <a:t>’ masters:</a:t>
              </a:r>
              <a:endParaRPr lang="fr-FR" b="1" dirty="0" smtClean="0">
                <a:solidFill>
                  <a:srgbClr val="E8324B"/>
                </a:solidFill>
              </a:endParaRPr>
            </a:p>
            <a:p>
              <a:pPr>
                <a:lnSpc>
                  <a:spcPct val="40000"/>
                </a:lnSpc>
              </a:pPr>
              <a:endParaRPr lang="fr-FR" b="1" dirty="0" smtClean="0">
                <a:solidFill>
                  <a:srgbClr val="E8324B"/>
                </a:solidFill>
              </a:endParaRPr>
            </a:p>
            <a:p>
              <a:pPr marL="630238" lvl="3" indent="-273050">
                <a:lnSpc>
                  <a:spcPct val="115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fr-FR" b="1" dirty="0" err="1" smtClean="0">
                  <a:solidFill>
                    <a:srgbClr val="E8324B"/>
                  </a:solidFill>
                </a:rPr>
                <a:t>Reinforce</a:t>
              </a:r>
              <a:r>
                <a:rPr lang="fr-FR" b="1" dirty="0" smtClean="0">
                  <a:solidFill>
                    <a:srgbClr val="E8324B"/>
                  </a:solidFill>
                </a:rPr>
                <a:t> the training </a:t>
              </a:r>
              <a:r>
                <a:rPr lang="fr-FR" b="1" dirty="0" err="1" smtClean="0">
                  <a:solidFill>
                    <a:srgbClr val="E8324B"/>
                  </a:solidFill>
                </a:rPr>
                <a:t>through</a:t>
              </a:r>
              <a:r>
                <a:rPr lang="fr-FR" b="1" dirty="0" smtClean="0">
                  <a:solidFill>
                    <a:srgbClr val="E8324B"/>
                  </a:solidFill>
                </a:rPr>
                <a:t> </a:t>
              </a:r>
              <a:r>
                <a:rPr lang="fr-FR" b="1" dirty="0" err="1" smtClean="0">
                  <a:solidFill>
                    <a:srgbClr val="E8324B"/>
                  </a:solidFill>
                </a:rPr>
                <a:t>research</a:t>
              </a:r>
              <a:r>
                <a:rPr lang="fr-FR" b="1" dirty="0" smtClean="0">
                  <a:solidFill>
                    <a:srgbClr val="E8324B"/>
                  </a:solidFill>
                </a:rPr>
                <a:t> and the </a:t>
              </a:r>
              <a:r>
                <a:rPr lang="fr-FR" b="1" dirty="0" err="1" smtClean="0">
                  <a:solidFill>
                    <a:srgbClr val="E8324B"/>
                  </a:solidFill>
                </a:rPr>
                <a:t>laboratory-teaching</a:t>
              </a:r>
              <a:r>
                <a:rPr lang="fr-FR" b="1" dirty="0" smtClean="0">
                  <a:solidFill>
                    <a:srgbClr val="E8324B"/>
                  </a:solidFill>
                </a:rPr>
                <a:t> </a:t>
              </a:r>
              <a:r>
                <a:rPr lang="fr-FR" b="1" dirty="0" err="1" smtClean="0">
                  <a:solidFill>
                    <a:srgbClr val="E8324B"/>
                  </a:solidFill>
                </a:rPr>
                <a:t>link</a:t>
              </a:r>
              <a:endParaRPr lang="fr-FR" b="1" dirty="0">
                <a:solidFill>
                  <a:srgbClr val="E8324B"/>
                </a:solidFill>
              </a:endParaRPr>
            </a:p>
            <a:p>
              <a:pPr marL="630238" lvl="3" indent="-273050">
                <a:lnSpc>
                  <a:spcPct val="115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fr-FR" b="1" dirty="0" smtClean="0">
                  <a:solidFill>
                    <a:srgbClr val="E8324B"/>
                  </a:solidFill>
                </a:rPr>
                <a:t>‘In-</a:t>
              </a:r>
              <a:r>
                <a:rPr lang="fr-FR" b="1" dirty="0" err="1" smtClean="0">
                  <a:solidFill>
                    <a:srgbClr val="E8324B"/>
                  </a:solidFill>
                </a:rPr>
                <a:t>lab</a:t>
              </a:r>
              <a:r>
                <a:rPr lang="fr-FR" b="1" dirty="0" smtClean="0">
                  <a:solidFill>
                    <a:srgbClr val="E8324B"/>
                  </a:solidFill>
                </a:rPr>
                <a:t>’ </a:t>
              </a:r>
              <a:r>
                <a:rPr lang="fr-FR" b="1" dirty="0" err="1" smtClean="0">
                  <a:solidFill>
                    <a:srgbClr val="E8324B"/>
                  </a:solidFill>
                </a:rPr>
                <a:t>teaching</a:t>
              </a:r>
              <a:r>
                <a:rPr lang="fr-FR" b="1" dirty="0">
                  <a:solidFill>
                    <a:srgbClr val="E8324B"/>
                  </a:solidFill>
                </a:rPr>
                <a:t> </a:t>
              </a:r>
              <a:r>
                <a:rPr lang="fr-FR" b="1" dirty="0" err="1" smtClean="0">
                  <a:solidFill>
                    <a:srgbClr val="E8324B"/>
                  </a:solidFill>
                </a:rPr>
                <a:t>with</a:t>
              </a:r>
              <a:r>
                <a:rPr lang="fr-FR" b="1" dirty="0" smtClean="0">
                  <a:solidFill>
                    <a:srgbClr val="E8324B"/>
                  </a:solidFill>
                </a:rPr>
                <a:t> an immersion in a </a:t>
              </a:r>
              <a:r>
                <a:rPr lang="fr-FR" b="1" dirty="0" err="1" smtClean="0">
                  <a:solidFill>
                    <a:srgbClr val="E8324B"/>
                  </a:solidFill>
                </a:rPr>
                <a:t>laboratory</a:t>
              </a:r>
              <a:r>
                <a:rPr lang="fr-FR" b="1" dirty="0">
                  <a:solidFill>
                    <a:srgbClr val="E8324B"/>
                  </a:solidFill>
                </a:rPr>
                <a:t> </a:t>
              </a:r>
              <a:r>
                <a:rPr lang="fr-FR" b="1" dirty="0" err="1" smtClean="0">
                  <a:solidFill>
                    <a:srgbClr val="E8324B"/>
                  </a:solidFill>
                </a:rPr>
                <a:t>from</a:t>
              </a:r>
              <a:r>
                <a:rPr lang="fr-FR" b="1" dirty="0" smtClean="0">
                  <a:solidFill>
                    <a:srgbClr val="E8324B"/>
                  </a:solidFill>
                </a:rPr>
                <a:t> M1</a:t>
              </a:r>
              <a:endParaRPr lang="fr-FR" b="1" dirty="0">
                <a:solidFill>
                  <a:srgbClr val="E8324B"/>
                </a:solidFill>
              </a:endParaRPr>
            </a:p>
            <a:p>
              <a:pPr marL="630238" lvl="3" indent="-273050">
                <a:lnSpc>
                  <a:spcPct val="115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fr-FR" b="1" dirty="0" err="1" smtClean="0">
                  <a:solidFill>
                    <a:srgbClr val="E8324B"/>
                  </a:solidFill>
                </a:rPr>
                <a:t>Favor</a:t>
              </a:r>
              <a:r>
                <a:rPr lang="fr-FR" b="1" dirty="0" smtClean="0">
                  <a:solidFill>
                    <a:srgbClr val="E8324B"/>
                  </a:solidFill>
                </a:rPr>
                <a:t> </a:t>
              </a:r>
              <a:r>
                <a:rPr lang="fr-FR" b="1" dirty="0" err="1" smtClean="0">
                  <a:solidFill>
                    <a:srgbClr val="E8324B"/>
                  </a:solidFill>
                </a:rPr>
                <a:t>interdisciplinarity</a:t>
              </a:r>
              <a:endParaRPr lang="fr-FR" b="1" dirty="0">
                <a:solidFill>
                  <a:srgbClr val="E8324B"/>
                </a:solidFill>
              </a:endParaRPr>
            </a:p>
            <a:p>
              <a:pPr marL="630238" lvl="3" indent="-273050">
                <a:lnSpc>
                  <a:spcPct val="115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fr-FR" b="1" dirty="0" smtClean="0">
                  <a:solidFill>
                    <a:srgbClr val="E8324B"/>
                  </a:solidFill>
                </a:rPr>
                <a:t>International </a:t>
              </a:r>
              <a:r>
                <a:rPr lang="fr-FR" b="1" dirty="0" err="1" smtClean="0">
                  <a:solidFill>
                    <a:srgbClr val="E8324B"/>
                  </a:solidFill>
                </a:rPr>
                <a:t>openness</a:t>
              </a:r>
              <a:r>
                <a:rPr lang="fr-FR" b="1" dirty="0" smtClean="0">
                  <a:solidFill>
                    <a:srgbClr val="E8324B"/>
                  </a:solidFill>
                </a:rPr>
                <a:t> (international </a:t>
              </a:r>
              <a:r>
                <a:rPr lang="fr-FR" b="1" dirty="0" err="1" smtClean="0">
                  <a:solidFill>
                    <a:srgbClr val="E8324B"/>
                  </a:solidFill>
                </a:rPr>
                <a:t>attractivity</a:t>
              </a:r>
              <a:r>
                <a:rPr lang="fr-FR" b="1" dirty="0" smtClean="0">
                  <a:solidFill>
                    <a:srgbClr val="E8324B"/>
                  </a:solidFill>
                </a:rPr>
                <a:t>, </a:t>
              </a:r>
              <a:r>
                <a:rPr lang="fr-FR" b="1" dirty="0" err="1" smtClean="0">
                  <a:solidFill>
                    <a:srgbClr val="E8324B"/>
                  </a:solidFill>
                </a:rPr>
                <a:t>teaching</a:t>
              </a:r>
              <a:r>
                <a:rPr lang="fr-FR" b="1" dirty="0" smtClean="0">
                  <a:solidFill>
                    <a:srgbClr val="E8324B"/>
                  </a:solidFill>
                </a:rPr>
                <a:t> in English)</a:t>
              </a:r>
            </a:p>
            <a:p>
              <a:pPr marL="630238" lvl="3" indent="-273050">
                <a:lnSpc>
                  <a:spcPct val="115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fr-FR" b="1" dirty="0" err="1" smtClean="0">
                  <a:solidFill>
                    <a:srgbClr val="E8324B"/>
                  </a:solidFill>
                </a:rPr>
                <a:t>Customization</a:t>
              </a:r>
              <a:r>
                <a:rPr lang="fr-FR" b="1" dirty="0" smtClean="0">
                  <a:solidFill>
                    <a:srgbClr val="E8324B"/>
                  </a:solidFill>
                </a:rPr>
                <a:t> of </a:t>
              </a:r>
              <a:r>
                <a:rPr lang="fr-FR" b="1" dirty="0" err="1" smtClean="0">
                  <a:solidFill>
                    <a:srgbClr val="E8324B"/>
                  </a:solidFill>
                </a:rPr>
                <a:t>individual</a:t>
              </a:r>
              <a:r>
                <a:rPr lang="fr-FR" b="1" dirty="0" smtClean="0">
                  <a:solidFill>
                    <a:srgbClr val="E8324B"/>
                  </a:solidFill>
                </a:rPr>
                <a:t> </a:t>
              </a:r>
              <a:r>
                <a:rPr lang="fr-FR" b="1" dirty="0" err="1" smtClean="0">
                  <a:solidFill>
                    <a:srgbClr val="E8324B"/>
                  </a:solidFill>
                </a:rPr>
                <a:t>student</a:t>
              </a:r>
              <a:r>
                <a:rPr lang="fr-FR" b="1" dirty="0" smtClean="0">
                  <a:solidFill>
                    <a:srgbClr val="E8324B"/>
                  </a:solidFill>
                </a:rPr>
                <a:t> </a:t>
              </a:r>
              <a:r>
                <a:rPr lang="fr-FR" b="1" dirty="0" err="1" smtClean="0">
                  <a:solidFill>
                    <a:srgbClr val="E8324B"/>
                  </a:solidFill>
                </a:rPr>
                <a:t>track</a:t>
              </a:r>
              <a:r>
                <a:rPr lang="fr-FR" b="1" dirty="0" smtClean="0">
                  <a:solidFill>
                    <a:srgbClr val="E8324B"/>
                  </a:solidFill>
                </a:rPr>
                <a:t> </a:t>
              </a:r>
              <a:endParaRPr lang="fr-FR" b="1" dirty="0">
                <a:solidFill>
                  <a:srgbClr val="E8324B"/>
                </a:solidFill>
              </a:endParaRPr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901172" y="4260282"/>
              <a:ext cx="7337572" cy="2046848"/>
            </a:xfrm>
            <a:prstGeom prst="roundRect">
              <a:avLst/>
            </a:prstGeom>
            <a:solidFill>
              <a:srgbClr val="E8324B">
                <a:alpha val="4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842" y="831600"/>
            <a:ext cx="866598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IDIL keywords : in-</a:t>
            </a:r>
            <a:r>
              <a:rPr lang="fr-FR" sz="2000" b="1" dirty="0" err="1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fr-FR" sz="2000" b="1" dirty="0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training by </a:t>
            </a:r>
            <a:r>
              <a:rPr lang="fr-FR" sz="2000" b="1" dirty="0" err="1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sz="2000" b="1" dirty="0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dirty="0" err="1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fr-FR" sz="2000" b="1" dirty="0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fr-FR" sz="2000" b="1" dirty="0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dirty="0" err="1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customization</a:t>
            </a:r>
            <a:endParaRPr lang="fr-FR" sz="2000" b="1" dirty="0" smtClean="0">
              <a:solidFill>
                <a:srgbClr val="E8324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 err="1" smtClean="0"/>
              <a:t>Supervisors</a:t>
            </a:r>
            <a:r>
              <a:rPr lang="fr-FR" sz="2000" b="1" dirty="0" smtClean="0"/>
              <a:t>: Agnès  </a:t>
            </a:r>
            <a:r>
              <a:rPr lang="fr-FR" sz="2000" b="1" dirty="0"/>
              <a:t>Fichard-Carroll  </a:t>
            </a:r>
            <a:r>
              <a:rPr lang="fr-FR" sz="2000" b="1" dirty="0" smtClean="0"/>
              <a:t>Professor </a:t>
            </a:r>
            <a:r>
              <a:rPr lang="fr-FR" sz="2000" b="1" dirty="0"/>
              <a:t>UM-FDS-</a:t>
            </a:r>
            <a:r>
              <a:rPr lang="fr-FR" sz="2000" b="1" dirty="0" err="1"/>
              <a:t>dpt</a:t>
            </a:r>
            <a:r>
              <a:rPr lang="fr-FR" sz="2000" b="1" dirty="0"/>
              <a:t> </a:t>
            </a:r>
            <a:r>
              <a:rPr lang="fr-FR" sz="2000" b="1" dirty="0" smtClean="0"/>
              <a:t>Bio-MV</a:t>
            </a:r>
            <a:endParaRPr lang="fr-FR" sz="2000" b="1" dirty="0"/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r>
              <a:rPr lang="fr-FR" sz="2000" b="1" dirty="0"/>
              <a:t>		  </a:t>
            </a:r>
            <a:r>
              <a:rPr lang="fr-FR" sz="2000" b="1" dirty="0" smtClean="0"/>
              <a:t> Mathieu </a:t>
            </a:r>
            <a:r>
              <a:rPr lang="fr-FR" sz="2000" b="1" dirty="0"/>
              <a:t>Sicard </a:t>
            </a:r>
            <a:r>
              <a:rPr lang="fr-FR" sz="2000" b="1" dirty="0" smtClean="0"/>
              <a:t>Professor UM-FDS-</a:t>
            </a:r>
            <a:r>
              <a:rPr lang="fr-FR" sz="2000" b="1" dirty="0" err="1" smtClean="0"/>
              <a:t>dpt</a:t>
            </a:r>
            <a:r>
              <a:rPr lang="fr-FR" sz="2000" b="1" dirty="0" smtClean="0"/>
              <a:t> BE</a:t>
            </a:r>
          </a:p>
          <a:p>
            <a:pPr marL="357188" indent="-357188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 smtClean="0"/>
              <a:t>IDIL administrative team support the program</a:t>
            </a:r>
          </a:p>
          <a:p>
            <a:pPr marL="357188" indent="-357188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 smtClean="0"/>
              <a:t>More </a:t>
            </a:r>
            <a:r>
              <a:rPr lang="fr-FR" sz="2000" b="1" dirty="0" err="1" smtClean="0"/>
              <a:t>than</a:t>
            </a:r>
            <a:r>
              <a:rPr lang="fr-FR" sz="2000" b="1" dirty="0" smtClean="0"/>
              <a:t> 10 </a:t>
            </a:r>
            <a:r>
              <a:rPr lang="fr-FR" sz="2000" b="1" dirty="0" err="1" smtClean="0"/>
              <a:t>different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tracks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each</a:t>
            </a:r>
            <a:r>
              <a:rPr lang="fr-FR" sz="2000" b="1" dirty="0" smtClean="0"/>
              <a:t> of one </a:t>
            </a:r>
            <a:r>
              <a:rPr lang="fr-FR" sz="2000" b="1" dirty="0" err="1" smtClean="0"/>
              <a:t>linked</a:t>
            </a:r>
            <a:r>
              <a:rPr lang="fr-FR" sz="2000" b="1" dirty="0" smtClean="0"/>
              <a:t> to a </a:t>
            </a:r>
            <a:r>
              <a:rPr lang="fr-FR" sz="2000" b="1" dirty="0" err="1" smtClean="0"/>
              <a:t>specific</a:t>
            </a:r>
            <a:r>
              <a:rPr lang="fr-FR" sz="2000" b="1" dirty="0" smtClean="0"/>
              <a:t> Master </a:t>
            </a:r>
            <a:r>
              <a:rPr lang="fr-FR" sz="2000" b="1" dirty="0" err="1" smtClean="0"/>
              <a:t>depending</a:t>
            </a:r>
            <a:r>
              <a:rPr lang="fr-FR" sz="2000" b="1" dirty="0" smtClean="0"/>
              <a:t> on </a:t>
            </a:r>
            <a:r>
              <a:rPr lang="fr-FR" sz="2000" b="1" dirty="0" err="1" smtClean="0"/>
              <a:t>its</a:t>
            </a:r>
            <a:r>
              <a:rPr lang="fr-FR" sz="2000" b="1" dirty="0" smtClean="0"/>
              <a:t> discipline areas (</a:t>
            </a:r>
            <a:r>
              <a:rPr lang="fr-FR" sz="2000" b="1" dirty="0" err="1" smtClean="0"/>
              <a:t>e.g</a:t>
            </a:r>
            <a:r>
              <a:rPr lang="fr-FR" sz="2000" b="1" dirty="0" smtClean="0"/>
              <a:t>. 1 in ‘Biologie, Agrosciences’ Master, 1 in ‘Biologie-Santé’ Master, 1 in ‘Biodiversité, Ecologie, Evolution’ Master, etc.)</a:t>
            </a:r>
          </a:p>
        </p:txBody>
      </p:sp>
    </p:spTree>
    <p:extLst>
      <p:ext uri="{BB962C8B-B14F-4D97-AF65-F5344CB8AC3E}">
        <p14:creationId xmlns:p14="http://schemas.microsoft.com/office/powerpoint/2010/main" val="385600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6961139" y="390344"/>
            <a:ext cx="2196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0" y="629798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3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7434" y="52357"/>
            <a:ext cx="245278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</a:t>
            </a:r>
            <a:r>
              <a:rPr lang="fr-FR" sz="2800" b="1" dirty="0" err="1" smtClean="0">
                <a:solidFill>
                  <a:srgbClr val="E8324B"/>
                </a:solidFill>
              </a:rPr>
              <a:t>what</a:t>
            </a:r>
            <a:r>
              <a:rPr lang="fr-FR" sz="2800" b="1" dirty="0" smtClean="0">
                <a:solidFill>
                  <a:srgbClr val="E8324B"/>
                </a:solidFill>
              </a:rPr>
              <a:t> </a:t>
            </a:r>
            <a:r>
              <a:rPr lang="fr-FR" sz="2800" b="1" dirty="0" err="1" smtClean="0">
                <a:solidFill>
                  <a:srgbClr val="E8324B"/>
                </a:solidFill>
              </a:rPr>
              <a:t>is</a:t>
            </a:r>
            <a:r>
              <a:rPr lang="fr-FR" sz="2800" b="1" dirty="0" smtClean="0">
                <a:solidFill>
                  <a:srgbClr val="E8324B"/>
                </a:solidFill>
              </a:rPr>
              <a:t> </a:t>
            </a:r>
            <a:r>
              <a:rPr lang="fr-FR" sz="2800" b="1" dirty="0" err="1" smtClean="0">
                <a:solidFill>
                  <a:srgbClr val="E8324B"/>
                </a:solidFill>
              </a:rPr>
              <a:t>it</a:t>
            </a:r>
            <a:r>
              <a:rPr lang="fr-FR" sz="2800" b="1" dirty="0" smtClean="0">
                <a:solidFill>
                  <a:srgbClr val="E8324B"/>
                </a:solidFill>
              </a:rPr>
              <a:t> ?</a:t>
            </a:r>
            <a:endParaRPr lang="fr-FR" sz="2800" b="1" dirty="0">
              <a:solidFill>
                <a:srgbClr val="E8324B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339524" y="2915714"/>
            <a:ext cx="4032504" cy="1783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484142" y="3145535"/>
            <a:ext cx="374326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hlinkClick r:id="rId2"/>
              </a:rPr>
              <a:t>IDIL </a:t>
            </a:r>
            <a:r>
              <a:rPr lang="fr-FR" sz="4000" i="1" dirty="0" err="1" smtClean="0">
                <a:solidFill>
                  <a:schemeClr val="bg1"/>
                </a:solidFill>
                <a:hlinkClick r:id="rId2"/>
              </a:rPr>
              <a:t>presentation</a:t>
            </a:r>
            <a:endParaRPr lang="fr-FR" sz="4000" i="1" dirty="0" smtClean="0">
              <a:solidFill>
                <a:schemeClr val="bg1"/>
              </a:solidFill>
              <a:hlinkClick r:id="rId2"/>
            </a:endParaRPr>
          </a:p>
          <a:p>
            <a:pPr algn="ctr"/>
            <a:r>
              <a:rPr lang="fr-FR" sz="4000" i="1" dirty="0" err="1" smtClean="0">
                <a:solidFill>
                  <a:schemeClr val="bg1"/>
                </a:solidFill>
                <a:hlinkClick r:id="rId2"/>
              </a:rPr>
              <a:t>video</a:t>
            </a:r>
            <a:r>
              <a:rPr lang="fr-FR" sz="4000" i="1" dirty="0" smtClean="0">
                <a:solidFill>
                  <a:schemeClr val="bg1"/>
                </a:solidFill>
                <a:hlinkClick r:id="rId2"/>
              </a:rPr>
              <a:t> clip on-line</a:t>
            </a:r>
            <a:endParaRPr lang="fr-FR" sz="40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6961139" y="390344"/>
            <a:ext cx="2196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0" y="629798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4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71330" y="619225"/>
            <a:ext cx="9493626" cy="405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000" b="1" dirty="0">
                <a:solidFill>
                  <a:srgbClr val="E8324B"/>
                </a:solidFill>
              </a:rPr>
              <a:t>9 </a:t>
            </a:r>
            <a:r>
              <a:rPr lang="fr-FR" sz="2000" b="1" dirty="0" smtClean="0">
                <a:solidFill>
                  <a:srgbClr val="E8324B"/>
                </a:solidFill>
              </a:rPr>
              <a:t>master </a:t>
            </a:r>
            <a:r>
              <a:rPr lang="fr-FR" sz="2000" b="1" dirty="0" err="1" smtClean="0">
                <a:solidFill>
                  <a:srgbClr val="E8324B"/>
                </a:solidFill>
              </a:rPr>
              <a:t>tracks</a:t>
            </a:r>
            <a:r>
              <a:rPr lang="fr-FR" sz="2000" b="1" dirty="0" smtClean="0">
                <a:solidFill>
                  <a:srgbClr val="E8324B"/>
                </a:solidFill>
              </a:rPr>
              <a:t> at the </a:t>
            </a:r>
            <a:r>
              <a:rPr lang="fr-FR" sz="2000" b="1" dirty="0" err="1" smtClean="0">
                <a:solidFill>
                  <a:srgbClr val="E8324B"/>
                </a:solidFill>
              </a:rPr>
              <a:t>creation</a:t>
            </a:r>
            <a:r>
              <a:rPr lang="fr-FR" sz="2000" b="1" dirty="0" smtClean="0">
                <a:solidFill>
                  <a:srgbClr val="E8324B"/>
                </a:solidFill>
              </a:rPr>
              <a:t> of IDIL program</a:t>
            </a:r>
            <a:r>
              <a:rPr lang="fr-FR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fr-FR" sz="16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567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E8324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Plant and Microbiological sciences for </a:t>
            </a:r>
            <a:r>
              <a:rPr lang="en-US" b="1" dirty="0" smtClean="0">
                <a:solidFill>
                  <a:srgbClr val="E8324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Agro-environment  </a:t>
            </a:r>
            <a:r>
              <a:rPr lang="en-US" b="1" dirty="0">
                <a:solidFill>
                  <a:srgbClr val="E8324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solidFill>
                  <a:srgbClr val="E8324B"/>
                </a:solidFill>
              </a:rPr>
              <a:t>F des Sciences</a:t>
            </a:r>
            <a:r>
              <a:rPr lang="en-US" b="1" dirty="0">
                <a:solidFill>
                  <a:srgbClr val="E8324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91567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Master in applied ecological and evolutionary sciences (</a:t>
            </a:r>
            <a:r>
              <a:rPr lang="en-US" sz="1600" b="1" dirty="0" smtClean="0">
                <a:solidFill>
                  <a:srgbClr val="E8324B"/>
                </a:solidFill>
              </a:rPr>
              <a:t>F des Sciences</a:t>
            </a: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567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Earth and Water under global change (</a:t>
            </a:r>
            <a:r>
              <a:rPr lang="en-US" sz="1600" b="1" dirty="0">
                <a:solidFill>
                  <a:srgbClr val="E8324B"/>
                </a:solidFill>
              </a:rPr>
              <a:t>F des Sciences</a:t>
            </a: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91567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Sciences for human health (</a:t>
            </a:r>
            <a:r>
              <a:rPr lang="en-US" sz="1600" b="1" dirty="0" smtClean="0">
                <a:solidFill>
                  <a:srgbClr val="E8324B"/>
                </a:solidFill>
              </a:rPr>
              <a:t>F de </a:t>
            </a:r>
            <a:r>
              <a:rPr lang="en-US" sz="1600" b="1" dirty="0" err="1">
                <a:solidFill>
                  <a:srgbClr val="E8324B"/>
                </a:solidFill>
              </a:rPr>
              <a:t>Médecine</a:t>
            </a: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91567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Master in Chemistry for Care, Protect and feed (</a:t>
            </a:r>
            <a:r>
              <a:rPr lang="en-US" sz="1600" b="1" dirty="0" smtClean="0">
                <a:solidFill>
                  <a:srgbClr val="E8324B"/>
                </a:solidFill>
              </a:rPr>
              <a:t>F </a:t>
            </a:r>
            <a:r>
              <a:rPr lang="en-US" sz="1600" b="1" dirty="0">
                <a:solidFill>
                  <a:srgbClr val="E8324B"/>
                </a:solidFill>
              </a:rPr>
              <a:t>de </a:t>
            </a:r>
            <a:r>
              <a:rPr lang="en-US" sz="1600" b="1" dirty="0" err="1">
                <a:solidFill>
                  <a:srgbClr val="E8324B"/>
                </a:solidFill>
              </a:rPr>
              <a:t>Pharmacie</a:t>
            </a: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567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Master Modeling Biological and Environmental Systems (</a:t>
            </a:r>
            <a:r>
              <a:rPr lang="en-US" sz="1600" b="1" dirty="0" smtClean="0">
                <a:solidFill>
                  <a:srgbClr val="E8324B"/>
                </a:solidFill>
              </a:rPr>
              <a:t>F </a:t>
            </a:r>
            <a:r>
              <a:rPr lang="en-US" sz="1600" b="1" dirty="0">
                <a:solidFill>
                  <a:srgbClr val="E8324B"/>
                </a:solidFill>
              </a:rPr>
              <a:t>des Sciences</a:t>
            </a: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567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Master in Management and sustainable transition (</a:t>
            </a:r>
            <a:r>
              <a:rPr lang="en-US" sz="1600" b="1" dirty="0">
                <a:solidFill>
                  <a:srgbClr val="E8324B"/>
                </a:solidFill>
              </a:rPr>
              <a:t>MOMA</a:t>
            </a: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91567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Master in Politics and Comparative Public policies (</a:t>
            </a:r>
            <a:r>
              <a:rPr lang="en-US" sz="1600" b="1" dirty="0" smtClean="0">
                <a:solidFill>
                  <a:srgbClr val="E8324B"/>
                </a:solidFill>
              </a:rPr>
              <a:t>F </a:t>
            </a:r>
            <a:r>
              <a:rPr lang="en-US" sz="1600" b="1" dirty="0">
                <a:solidFill>
                  <a:srgbClr val="E8324B"/>
                </a:solidFill>
              </a:rPr>
              <a:t>de Droit et Science </a:t>
            </a:r>
            <a:r>
              <a:rPr lang="en-US" sz="1600" b="1" dirty="0" err="1">
                <a:solidFill>
                  <a:srgbClr val="E8324B"/>
                </a:solidFill>
              </a:rPr>
              <a:t>politique</a:t>
            </a: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91567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Research and Innovation Engineer Diploma  (</a:t>
            </a:r>
            <a:r>
              <a:rPr lang="en-US" sz="1600" b="1" dirty="0" err="1" smtClean="0">
                <a:solidFill>
                  <a:srgbClr val="E8324B"/>
                </a:solidFill>
              </a:rPr>
              <a:t>Institut</a:t>
            </a:r>
            <a:r>
              <a:rPr lang="en-US" sz="1600" b="1" dirty="0" smtClean="0">
                <a:solidFill>
                  <a:srgbClr val="E8324B"/>
                </a:solidFill>
              </a:rPr>
              <a:t> Agro, </a:t>
            </a:r>
            <a:r>
              <a:rPr lang="en-US" sz="1600" b="1" dirty="0">
                <a:solidFill>
                  <a:srgbClr val="E8324B"/>
                </a:solidFill>
              </a:rPr>
              <a:t>Polytech, </a:t>
            </a:r>
            <a:r>
              <a:rPr lang="en-US" sz="1600" b="1" dirty="0" smtClean="0">
                <a:solidFill>
                  <a:srgbClr val="E8324B"/>
                </a:solidFill>
              </a:rPr>
              <a:t>ENSCM</a:t>
            </a:r>
            <a:r>
              <a:rPr lang="en-US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FR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434" y="0"/>
            <a:ext cx="1723933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</a:t>
            </a:r>
            <a:r>
              <a:rPr lang="fr-FR" sz="2800" b="1" dirty="0" err="1" smtClean="0">
                <a:solidFill>
                  <a:srgbClr val="E8324B"/>
                </a:solidFill>
              </a:rPr>
              <a:t>tracks</a:t>
            </a:r>
            <a:endParaRPr lang="fr-FR" sz="2800" b="1" dirty="0">
              <a:solidFill>
                <a:srgbClr val="E8324B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77434" y="978408"/>
            <a:ext cx="8092440" cy="621792"/>
          </a:xfrm>
          <a:prstGeom prst="ellipse">
            <a:avLst/>
          </a:prstGeom>
          <a:noFill/>
          <a:ln w="28575">
            <a:solidFill>
              <a:srgbClr val="E83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courbée vers la gauche 3"/>
          <p:cNvSpPr/>
          <p:nvPr/>
        </p:nvSpPr>
        <p:spPr>
          <a:xfrm rot="276725">
            <a:off x="8232727" y="1205677"/>
            <a:ext cx="857555" cy="4661076"/>
          </a:xfrm>
          <a:prstGeom prst="curvedLeftArrow">
            <a:avLst/>
          </a:prstGeom>
          <a:noFill/>
          <a:ln w="28575">
            <a:solidFill>
              <a:srgbClr val="E83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3014" y="4724520"/>
            <a:ext cx="83903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‘Plants &amp; Microbes’ / Guilhem Desbrosses &amp; Anne-Sophie Gosselin</a:t>
            </a:r>
          </a:p>
          <a:p>
            <a:r>
              <a:rPr lang="fr-FR" sz="2400" dirty="0" smtClean="0"/>
              <a:t>A </a:t>
            </a:r>
            <a:r>
              <a:rPr lang="fr-FR" sz="2400" dirty="0" err="1" smtClean="0"/>
              <a:t>track</a:t>
            </a:r>
            <a:r>
              <a:rPr lang="fr-FR" sz="2400" dirty="0" smtClean="0"/>
              <a:t> of the Master ‘mention Biologie, Agrosciences’</a:t>
            </a:r>
          </a:p>
          <a:p>
            <a:r>
              <a:rPr lang="fr-FR" sz="2400" dirty="0" smtClean="0"/>
              <a:t>=&gt; Plant Sciences</a:t>
            </a:r>
          </a:p>
          <a:p>
            <a:r>
              <a:rPr lang="fr-FR" sz="2400" dirty="0" smtClean="0"/>
              <a:t>=&gt; </a:t>
            </a:r>
            <a:r>
              <a:rPr lang="fr-FR" sz="2400" u="sng" dirty="0" smtClean="0"/>
              <a:t>or</a:t>
            </a:r>
            <a:r>
              <a:rPr lang="fr-FR" sz="2400" dirty="0" smtClean="0"/>
              <a:t> </a:t>
            </a:r>
            <a:r>
              <a:rPr lang="fr-FR" sz="2400" dirty="0" err="1" smtClean="0"/>
              <a:t>Microorganisms</a:t>
            </a:r>
            <a:r>
              <a:rPr lang="fr-FR" sz="2400" dirty="0" smtClean="0"/>
              <a:t>-Hosts Interactions (not </a:t>
            </a:r>
            <a:r>
              <a:rPr lang="fr-FR" sz="2400" dirty="0" err="1" smtClean="0"/>
              <a:t>necessarily</a:t>
            </a:r>
            <a:r>
              <a:rPr lang="fr-FR" sz="2400" dirty="0" smtClean="0"/>
              <a:t> plant)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373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6961139" y="390344"/>
            <a:ext cx="2196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0" y="629798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58559" y="3857255"/>
            <a:ext cx="848615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solidFill>
                  <a:srgbClr val="E8324B"/>
                </a:solidFill>
              </a:rPr>
              <a:t>Personalized</a:t>
            </a:r>
            <a:r>
              <a:rPr lang="fr-FR" sz="2000" b="1" dirty="0" smtClean="0">
                <a:solidFill>
                  <a:srgbClr val="E8324B"/>
                </a:solidFill>
              </a:rPr>
              <a:t> program of </a:t>
            </a:r>
            <a:r>
              <a:rPr lang="fr-FR" sz="2000" b="1" dirty="0" err="1" smtClean="0">
                <a:solidFill>
                  <a:srgbClr val="E8324B"/>
                </a:solidFill>
              </a:rPr>
              <a:t>skill</a:t>
            </a:r>
            <a:r>
              <a:rPr lang="fr-FR" sz="2000" b="1" dirty="0" smtClean="0">
                <a:solidFill>
                  <a:srgbClr val="E8324B"/>
                </a:solidFill>
              </a:rPr>
              <a:t> acquisition</a:t>
            </a:r>
            <a:r>
              <a:rPr lang="fr-FR" b="1" dirty="0" smtClean="0">
                <a:solidFill>
                  <a:srgbClr val="E8324B"/>
                </a:solidFill>
              </a:rPr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err="1" smtClean="0"/>
              <a:t>Classical</a:t>
            </a:r>
            <a:r>
              <a:rPr lang="fr-FR" dirty="0" smtClean="0"/>
              <a:t> discipline </a:t>
            </a:r>
            <a:r>
              <a:rPr lang="fr-FR" dirty="0" err="1" smtClean="0"/>
              <a:t>teaching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r>
              <a:rPr lang="fr-FR" dirty="0" smtClean="0"/>
              <a:t> (‘</a:t>
            </a:r>
            <a:r>
              <a:rPr lang="fr-FR" dirty="0" err="1" smtClean="0"/>
              <a:t>core</a:t>
            </a:r>
            <a:r>
              <a:rPr lang="fr-FR" dirty="0" smtClean="0"/>
              <a:t>’ </a:t>
            </a:r>
            <a:r>
              <a:rPr lang="fr-FR" dirty="0" err="1" smtClean="0"/>
              <a:t>teaching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r>
              <a:rPr lang="fr-FR" dirty="0" smtClean="0"/>
              <a:t>) are </a:t>
            </a:r>
            <a:r>
              <a:rPr lang="fr-FR" dirty="0" err="1" smtClean="0"/>
              <a:t>reduced</a:t>
            </a:r>
            <a:endParaRPr lang="fr-FR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A large </a:t>
            </a:r>
            <a:r>
              <a:rPr lang="fr-FR" dirty="0" err="1" smtClean="0"/>
              <a:t>choice</a:t>
            </a:r>
            <a:r>
              <a:rPr lang="fr-FR" dirty="0" smtClean="0"/>
              <a:t> of ‘non-</a:t>
            </a:r>
            <a:r>
              <a:rPr lang="fr-FR" dirty="0" err="1" smtClean="0"/>
              <a:t>core</a:t>
            </a:r>
            <a:r>
              <a:rPr lang="fr-FR" dirty="0" smtClean="0"/>
              <a:t>’ and ‘transversal’ </a:t>
            </a:r>
            <a:r>
              <a:rPr lang="fr-FR" dirty="0" err="1" smtClean="0"/>
              <a:t>teaching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proposed</a:t>
            </a:r>
            <a:endParaRPr lang="fr-FR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The ‘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’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build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mentor and an </a:t>
            </a:r>
            <a:r>
              <a:rPr lang="fr-FR" dirty="0" err="1" smtClean="0"/>
              <a:t>academic</a:t>
            </a:r>
            <a:r>
              <a:rPr lang="fr-FR" dirty="0" smtClean="0"/>
              <a:t> </a:t>
            </a:r>
            <a:r>
              <a:rPr lang="fr-FR" dirty="0" err="1" smtClean="0"/>
              <a:t>tutor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77434" y="52357"/>
            <a:ext cx="4047518" cy="558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</a:t>
            </a:r>
            <a:r>
              <a:rPr lang="fr-FR" sz="2800" b="1" dirty="0" err="1" smtClean="0">
                <a:solidFill>
                  <a:srgbClr val="E8324B"/>
                </a:solidFill>
              </a:rPr>
              <a:t>education</a:t>
            </a:r>
            <a:r>
              <a:rPr lang="fr-FR" sz="2800" b="1" dirty="0" smtClean="0">
                <a:solidFill>
                  <a:srgbClr val="E8324B"/>
                </a:solidFill>
              </a:rPr>
              <a:t> </a:t>
            </a:r>
            <a:r>
              <a:rPr lang="fr-FR" sz="2800" b="1" dirty="0" err="1" smtClean="0">
                <a:solidFill>
                  <a:srgbClr val="E8324B"/>
                </a:solidFill>
              </a:rPr>
              <a:t>framework</a:t>
            </a:r>
            <a:endParaRPr lang="fr-FR" sz="2800" b="1" dirty="0">
              <a:solidFill>
                <a:srgbClr val="E8324B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8560" y="5205366"/>
            <a:ext cx="8486155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solidFill>
                  <a:srgbClr val="E8324B"/>
                </a:solidFill>
              </a:rPr>
              <a:t>Interdisciplinarity</a:t>
            </a:r>
            <a:r>
              <a:rPr lang="fr-FR" sz="2000" b="1" dirty="0" smtClean="0">
                <a:solidFill>
                  <a:srgbClr val="E8324B"/>
                </a:solidFill>
              </a:rPr>
              <a:t>:</a:t>
            </a:r>
            <a:r>
              <a:rPr lang="fr-FR" b="1" dirty="0" smtClean="0">
                <a:solidFill>
                  <a:srgbClr val="E8324B"/>
                </a:solidFill>
              </a:rPr>
              <a:t> </a:t>
            </a:r>
            <a:r>
              <a:rPr lang="fr-FR" dirty="0" smtClean="0"/>
              <a:t>cf. ‘non-</a:t>
            </a:r>
            <a:r>
              <a:rPr lang="fr-FR" dirty="0" err="1" smtClean="0"/>
              <a:t>core</a:t>
            </a:r>
            <a:r>
              <a:rPr lang="fr-FR" dirty="0" smtClean="0"/>
              <a:t>’ et ‘transversal’ TU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58560" y="5702476"/>
            <a:ext cx="8486155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solidFill>
                  <a:srgbClr val="E8324B"/>
                </a:solidFill>
              </a:rPr>
              <a:t>Teaching</a:t>
            </a:r>
            <a:r>
              <a:rPr lang="fr-FR" sz="2000" b="1" dirty="0" smtClean="0">
                <a:solidFill>
                  <a:srgbClr val="E8324B"/>
                </a:solidFill>
              </a:rPr>
              <a:t> in English:</a:t>
            </a:r>
            <a:r>
              <a:rPr lang="fr-FR" b="1" dirty="0" smtClean="0">
                <a:solidFill>
                  <a:srgbClr val="E8324B"/>
                </a:solidFill>
              </a:rPr>
              <a:t> </a:t>
            </a:r>
            <a:r>
              <a:rPr lang="fr-FR" dirty="0" smtClean="0"/>
              <a:t>slides are in English, </a:t>
            </a:r>
            <a:r>
              <a:rPr lang="fr-FR" dirty="0" err="1" smtClean="0"/>
              <a:t>professors</a:t>
            </a:r>
            <a:r>
              <a:rPr lang="fr-FR" dirty="0" smtClean="0"/>
              <a:t> are </a:t>
            </a:r>
            <a:r>
              <a:rPr lang="fr-FR" dirty="0" err="1" smtClean="0"/>
              <a:t>encouraged</a:t>
            </a:r>
            <a:r>
              <a:rPr lang="fr-FR" dirty="0" smtClean="0"/>
              <a:t> to </a:t>
            </a:r>
            <a:r>
              <a:rPr lang="fr-FR" dirty="0" err="1" smtClean="0"/>
              <a:t>teach</a:t>
            </a:r>
            <a:r>
              <a:rPr lang="fr-FR" dirty="0" smtClean="0"/>
              <a:t> in English, </a:t>
            </a:r>
            <a:r>
              <a:rPr lang="fr-FR" dirty="0" err="1" smtClean="0"/>
              <a:t>integration</a:t>
            </a:r>
            <a:r>
              <a:rPr lang="fr-FR" dirty="0" smtClean="0"/>
              <a:t> in a </a:t>
            </a:r>
            <a:r>
              <a:rPr lang="fr-FR" dirty="0" err="1" smtClean="0"/>
              <a:t>lab</a:t>
            </a:r>
            <a:r>
              <a:rPr lang="fr-FR" dirty="0" smtClean="0"/>
              <a:t> team </a:t>
            </a:r>
            <a:r>
              <a:rPr lang="fr-FR" dirty="0" err="1" smtClean="0"/>
              <a:t>favor</a:t>
            </a:r>
            <a:r>
              <a:rPr lang="fr-FR" dirty="0" smtClean="0"/>
              <a:t> communication in English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58562" y="700847"/>
            <a:ext cx="8665982" cy="321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solidFill>
                  <a:srgbClr val="E8324B"/>
                </a:solidFill>
              </a:rPr>
              <a:t>Teaching</a:t>
            </a:r>
            <a:r>
              <a:rPr lang="fr-FR" sz="2000" b="1" dirty="0" smtClean="0">
                <a:solidFill>
                  <a:srgbClr val="E8324B"/>
                </a:solidFill>
              </a:rPr>
              <a:t> </a:t>
            </a:r>
            <a:r>
              <a:rPr lang="fr-FR" sz="2000" b="1" dirty="0" err="1" smtClean="0">
                <a:solidFill>
                  <a:srgbClr val="E8324B"/>
                </a:solidFill>
              </a:rPr>
              <a:t>through</a:t>
            </a:r>
            <a:r>
              <a:rPr lang="fr-FR" sz="2000" b="1" dirty="0" smtClean="0">
                <a:solidFill>
                  <a:srgbClr val="E8324B"/>
                </a:solidFill>
              </a:rPr>
              <a:t> </a:t>
            </a:r>
            <a:r>
              <a:rPr lang="fr-FR" sz="2000" b="1" dirty="0" err="1" smtClean="0">
                <a:solidFill>
                  <a:srgbClr val="E8324B"/>
                </a:solidFill>
              </a:rPr>
              <a:t>research</a:t>
            </a:r>
            <a:r>
              <a:rPr lang="fr-FR" sz="2000" b="1" dirty="0" smtClean="0">
                <a:solidFill>
                  <a:srgbClr val="E8324B"/>
                </a:solidFill>
              </a:rPr>
              <a:t>: </a:t>
            </a:r>
            <a:endParaRPr lang="fr-FR" b="1" dirty="0">
              <a:solidFill>
                <a:srgbClr val="E8324B"/>
              </a:solidFill>
            </a:endParaRPr>
          </a:p>
          <a:p>
            <a:pPr marL="712788" lvl="1" indent="-255588">
              <a:buFont typeface="Courier New" panose="02070309020205020404" pitchFamily="49" charset="0"/>
              <a:buChar char="o"/>
            </a:pPr>
            <a:r>
              <a:rPr lang="fr-FR" b="1" dirty="0" smtClean="0">
                <a:solidFill>
                  <a:srgbClr val="E8324B"/>
                </a:solidFill>
              </a:rPr>
              <a:t>6 </a:t>
            </a:r>
            <a:r>
              <a:rPr lang="fr-FR" b="1" dirty="0" err="1" smtClean="0">
                <a:solidFill>
                  <a:srgbClr val="E8324B"/>
                </a:solidFill>
              </a:rPr>
              <a:t>month</a:t>
            </a:r>
            <a:r>
              <a:rPr lang="fr-FR" b="1" dirty="0" smtClean="0">
                <a:solidFill>
                  <a:srgbClr val="E8324B"/>
                </a:solidFill>
              </a:rPr>
              <a:t> </a:t>
            </a:r>
            <a:r>
              <a:rPr lang="fr-FR" b="1" dirty="0" err="1" smtClean="0">
                <a:solidFill>
                  <a:srgbClr val="E8324B"/>
                </a:solidFill>
              </a:rPr>
              <a:t>internships</a:t>
            </a:r>
            <a:r>
              <a:rPr lang="fr-FR" b="1" dirty="0" smtClean="0">
                <a:solidFill>
                  <a:srgbClr val="E8324B"/>
                </a:solidFill>
              </a:rPr>
              <a:t> in second </a:t>
            </a:r>
            <a:r>
              <a:rPr lang="fr-FR" b="1" dirty="0" err="1" smtClean="0">
                <a:solidFill>
                  <a:srgbClr val="E8324B"/>
                </a:solidFill>
              </a:rPr>
              <a:t>semester</a:t>
            </a:r>
            <a:r>
              <a:rPr lang="fr-FR" b="1" dirty="0" smtClean="0">
                <a:solidFill>
                  <a:srgbClr val="E8324B"/>
                </a:solidFill>
              </a:rPr>
              <a:t> of </a:t>
            </a:r>
            <a:r>
              <a:rPr lang="fr-FR" b="1" dirty="0" err="1" smtClean="0">
                <a:solidFill>
                  <a:srgbClr val="E8324B"/>
                </a:solidFill>
              </a:rPr>
              <a:t>both</a:t>
            </a:r>
            <a:r>
              <a:rPr lang="fr-FR" b="1" dirty="0" smtClean="0">
                <a:solidFill>
                  <a:srgbClr val="E8324B"/>
                </a:solidFill>
              </a:rPr>
              <a:t> M1 and M2</a:t>
            </a:r>
            <a:endParaRPr lang="fr-FR" b="1" dirty="0">
              <a:solidFill>
                <a:srgbClr val="E8324B"/>
              </a:solidFill>
            </a:endParaRPr>
          </a:p>
          <a:p>
            <a:pPr marL="712788" lvl="1" indent="-255588">
              <a:buFont typeface="Courier New" panose="02070309020205020404" pitchFamily="49" charset="0"/>
              <a:buChar char="o"/>
            </a:pPr>
            <a:r>
              <a:rPr lang="fr-FR" b="1" dirty="0" err="1" smtClean="0">
                <a:solidFill>
                  <a:srgbClr val="E8324B"/>
                </a:solidFill>
              </a:rPr>
              <a:t>Summer</a:t>
            </a:r>
            <a:r>
              <a:rPr lang="fr-FR" b="1" dirty="0" smtClean="0">
                <a:solidFill>
                  <a:srgbClr val="E8324B"/>
                </a:solidFill>
              </a:rPr>
              <a:t> </a:t>
            </a:r>
            <a:r>
              <a:rPr lang="fr-FR" b="1" dirty="0" err="1" smtClean="0">
                <a:solidFill>
                  <a:srgbClr val="E8324B"/>
                </a:solidFill>
              </a:rPr>
              <a:t>school</a:t>
            </a:r>
            <a:r>
              <a:rPr lang="fr-FR" dirty="0" smtClean="0"/>
              <a:t> 1st </a:t>
            </a:r>
            <a:r>
              <a:rPr lang="fr-FR" dirty="0" err="1" smtClean="0"/>
              <a:t>week</a:t>
            </a:r>
            <a:r>
              <a:rPr lang="fr-FR" dirty="0" smtClean="0"/>
              <a:t> of </a:t>
            </a:r>
            <a:r>
              <a:rPr lang="fr-FR" dirty="0" err="1" smtClean="0"/>
              <a:t>September</a:t>
            </a:r>
            <a:r>
              <a:rPr lang="fr-FR" dirty="0" smtClean="0"/>
              <a:t> (in 2023, </a:t>
            </a:r>
            <a:r>
              <a:rPr lang="fr-FR" dirty="0" err="1" smtClean="0"/>
              <a:t>from</a:t>
            </a:r>
            <a:r>
              <a:rPr lang="fr-FR" dirty="0" smtClean="0"/>
              <a:t> 4 to 8 Sep.):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/>
              <a:t>2 </a:t>
            </a:r>
            <a:r>
              <a:rPr lang="fr-FR" dirty="0" err="1" smtClean="0"/>
              <a:t>talks</a:t>
            </a:r>
            <a:r>
              <a:rPr lang="fr-FR" dirty="0" smtClean="0"/>
              <a:t>/</a:t>
            </a:r>
            <a:r>
              <a:rPr lang="fr-FR" dirty="0" err="1" smtClean="0"/>
              <a:t>day</a:t>
            </a:r>
            <a:r>
              <a:rPr lang="fr-FR" dirty="0" smtClean="0"/>
              <a:t> for large public by </a:t>
            </a:r>
            <a:r>
              <a:rPr lang="fr-FR" dirty="0" err="1" smtClean="0"/>
              <a:t>reknown</a:t>
            </a:r>
            <a:r>
              <a:rPr lang="fr-FR" dirty="0" smtClean="0"/>
              <a:t> </a:t>
            </a:r>
            <a:r>
              <a:rPr lang="fr-FR" dirty="0" err="1" smtClean="0"/>
              <a:t>reserachers</a:t>
            </a:r>
            <a:r>
              <a:rPr lang="fr-FR" dirty="0" smtClean="0"/>
              <a:t> on IDIL  </a:t>
            </a:r>
            <a:r>
              <a:rPr lang="fr-FR" dirty="0" err="1" smtClean="0"/>
              <a:t>themes</a:t>
            </a:r>
            <a:r>
              <a:rPr lang="fr-FR" dirty="0" smtClean="0"/>
              <a:t>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/>
              <a:t>1 </a:t>
            </a:r>
            <a:r>
              <a:rPr lang="fr-FR" dirty="0" err="1" smtClean="0"/>
              <a:t>afternoon</a:t>
            </a:r>
            <a:r>
              <a:rPr lang="fr-FR" dirty="0" smtClean="0"/>
              <a:t> to </a:t>
            </a:r>
            <a:r>
              <a:rPr lang="fr-FR" dirty="0" err="1" smtClean="0"/>
              <a:t>meet</a:t>
            </a:r>
            <a:r>
              <a:rPr lang="fr-FR" dirty="0" smtClean="0"/>
              <a:t> and </a:t>
            </a:r>
            <a:r>
              <a:rPr lang="fr-FR" dirty="0" err="1" smtClean="0"/>
              <a:t>discuss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researchers</a:t>
            </a:r>
            <a:r>
              <a:rPr lang="fr-FR" dirty="0" smtClean="0"/>
              <a:t> </a:t>
            </a:r>
            <a:r>
              <a:rPr lang="fr-FR" dirty="0" err="1" smtClean="0"/>
              <a:t>proposing</a:t>
            </a:r>
            <a:r>
              <a:rPr lang="fr-FR" dirty="0" smtClean="0"/>
              <a:t> </a:t>
            </a:r>
            <a:r>
              <a:rPr lang="fr-FR" dirty="0" err="1" smtClean="0"/>
              <a:t>internships</a:t>
            </a:r>
            <a:r>
              <a:rPr lang="fr-FR" dirty="0" smtClean="0"/>
              <a:t> in front of </a:t>
            </a:r>
            <a:r>
              <a:rPr lang="fr-FR" dirty="0" err="1" smtClean="0"/>
              <a:t>their</a:t>
            </a:r>
            <a:r>
              <a:rPr lang="fr-FR" dirty="0" smtClean="0"/>
              <a:t> poster, in </a:t>
            </a:r>
            <a:r>
              <a:rPr lang="fr-FR" dirty="0" err="1" smtClean="0"/>
              <a:t>view</a:t>
            </a:r>
            <a:r>
              <a:rPr lang="fr-FR" dirty="0" smtClean="0"/>
              <a:t> of </a:t>
            </a:r>
            <a:r>
              <a:rPr lang="fr-FR" dirty="0" err="1" smtClean="0"/>
              <a:t>selecting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internship</a:t>
            </a:r>
            <a:r>
              <a:rPr lang="fr-FR" dirty="0" smtClean="0"/>
              <a:t> by </a:t>
            </a:r>
            <a:r>
              <a:rPr lang="fr-FR" dirty="0" err="1" smtClean="0"/>
              <a:t>early</a:t>
            </a:r>
            <a:r>
              <a:rPr lang="fr-FR" dirty="0" smtClean="0"/>
              <a:t> </a:t>
            </a:r>
            <a:r>
              <a:rPr lang="fr-FR" dirty="0" err="1" smtClean="0"/>
              <a:t>October</a:t>
            </a:r>
            <a:endParaRPr lang="fr-F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/>
              <a:t>festive </a:t>
            </a:r>
            <a:r>
              <a:rPr lang="fr-FR" dirty="0" err="1" smtClean="0"/>
              <a:t>events</a:t>
            </a:r>
            <a:r>
              <a:rPr lang="fr-FR" dirty="0" smtClean="0"/>
              <a:t> (</a:t>
            </a:r>
            <a:r>
              <a:rPr lang="fr-FR" dirty="0" err="1" smtClean="0"/>
              <a:t>welcoming</a:t>
            </a:r>
            <a:r>
              <a:rPr lang="fr-FR" dirty="0" smtClean="0"/>
              <a:t> on </a:t>
            </a:r>
            <a:r>
              <a:rPr lang="fr-FR" dirty="0" err="1" smtClean="0"/>
              <a:t>Monday</a:t>
            </a:r>
            <a:r>
              <a:rPr lang="fr-FR" dirty="0" smtClean="0"/>
              <a:t>, </a:t>
            </a:r>
            <a:r>
              <a:rPr lang="fr-FR" dirty="0" err="1" smtClean="0"/>
              <a:t>integration</a:t>
            </a:r>
            <a:r>
              <a:rPr lang="fr-FR" dirty="0" smtClean="0"/>
              <a:t> </a:t>
            </a:r>
            <a:r>
              <a:rPr lang="fr-FR" dirty="0" err="1" smtClean="0"/>
              <a:t>day</a:t>
            </a:r>
            <a:r>
              <a:rPr lang="fr-FR" dirty="0" smtClean="0"/>
              <a:t> and gala </a:t>
            </a:r>
            <a:r>
              <a:rPr lang="fr-FR" dirty="0" err="1" smtClean="0"/>
              <a:t>evening</a:t>
            </a:r>
            <a:r>
              <a:rPr lang="fr-FR" dirty="0" smtClean="0"/>
              <a:t> at Jardin des plantes on Friday)</a:t>
            </a:r>
          </a:p>
          <a:p>
            <a:pPr marL="712788" lvl="1" indent="-255588">
              <a:buFont typeface="Courier New" panose="02070309020205020404" pitchFamily="49" charset="0"/>
              <a:buChar char="o"/>
            </a:pPr>
            <a:r>
              <a:rPr lang="fr-FR" b="1" dirty="0" err="1" smtClean="0">
                <a:solidFill>
                  <a:srgbClr val="E8324B"/>
                </a:solidFill>
              </a:rPr>
              <a:t>Personal</a:t>
            </a:r>
            <a:r>
              <a:rPr lang="fr-FR" b="1" dirty="0" smtClean="0">
                <a:solidFill>
                  <a:srgbClr val="E8324B"/>
                </a:solidFill>
              </a:rPr>
              <a:t> </a:t>
            </a:r>
            <a:r>
              <a:rPr lang="fr-FR" b="1" dirty="0" err="1" smtClean="0">
                <a:solidFill>
                  <a:srgbClr val="E8324B"/>
                </a:solidFill>
              </a:rPr>
              <a:t>project</a:t>
            </a:r>
            <a:r>
              <a:rPr lang="fr-FR" b="1" dirty="0" smtClean="0">
                <a:solidFill>
                  <a:srgbClr val="E8324B"/>
                </a:solidFill>
              </a:rPr>
              <a:t>: </a:t>
            </a: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teaching</a:t>
            </a:r>
            <a:r>
              <a:rPr lang="fr-FR" dirty="0" smtClean="0"/>
              <a:t> program in </a:t>
            </a:r>
            <a:r>
              <a:rPr lang="fr-FR" dirty="0" err="1" smtClean="0"/>
              <a:t>relationships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internship</a:t>
            </a:r>
            <a:endParaRPr lang="fr-FR" dirty="0" smtClean="0"/>
          </a:p>
          <a:p>
            <a:pPr marL="712788" lvl="1" indent="-255588">
              <a:buFont typeface="Courier New" panose="02070309020205020404" pitchFamily="49" charset="0"/>
              <a:buChar char="o"/>
            </a:pPr>
            <a:r>
              <a:rPr lang="fr-FR" b="1" dirty="0" smtClean="0">
                <a:solidFill>
                  <a:srgbClr val="E8324B"/>
                </a:solidFill>
              </a:rPr>
              <a:t>Supervision by ‘mentor’</a:t>
            </a:r>
            <a:r>
              <a:rPr lang="fr-FR" dirty="0" smtClean="0"/>
              <a:t>: </a:t>
            </a:r>
            <a:r>
              <a:rPr lang="fr-FR" dirty="0" err="1" smtClean="0"/>
              <a:t>supervisor</a:t>
            </a:r>
            <a:r>
              <a:rPr lang="fr-FR" dirty="0" smtClean="0"/>
              <a:t> + </a:t>
            </a:r>
            <a:r>
              <a:rPr lang="fr-FR" dirty="0" err="1" smtClean="0"/>
              <a:t>tutor</a:t>
            </a:r>
            <a:r>
              <a:rPr lang="fr-FR" dirty="0" smtClean="0"/>
              <a:t> for </a:t>
            </a:r>
            <a:r>
              <a:rPr lang="fr-FR" dirty="0" err="1" smtClean="0"/>
              <a:t>complementary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r>
              <a:rPr lang="fr-FR" dirty="0" smtClean="0"/>
              <a:t> </a:t>
            </a:r>
            <a:r>
              <a:rPr lang="fr-FR" dirty="0" err="1" smtClean="0"/>
              <a:t>teaching</a:t>
            </a:r>
            <a:endParaRPr lang="fr-FR" dirty="0" smtClean="0"/>
          </a:p>
          <a:p>
            <a:pPr marL="712788" lvl="1" indent="-255588">
              <a:buFont typeface="Courier New" panose="02070309020205020404" pitchFamily="49" charset="0"/>
              <a:buChar char="o"/>
            </a:pPr>
            <a:r>
              <a:rPr lang="fr-FR" b="1" dirty="0" smtClean="0">
                <a:solidFill>
                  <a:srgbClr val="E8324B"/>
                </a:solidFill>
              </a:rPr>
              <a:t>‘In-</a:t>
            </a:r>
            <a:r>
              <a:rPr lang="fr-FR" b="1" dirty="0" err="1" smtClean="0">
                <a:solidFill>
                  <a:srgbClr val="E8324B"/>
                </a:solidFill>
              </a:rPr>
              <a:t>lab</a:t>
            </a:r>
            <a:r>
              <a:rPr lang="fr-FR" b="1" dirty="0" smtClean="0">
                <a:solidFill>
                  <a:srgbClr val="E8324B"/>
                </a:solidFill>
              </a:rPr>
              <a:t>’ </a:t>
            </a:r>
            <a:r>
              <a:rPr lang="fr-FR" dirty="0" smtClean="0"/>
              <a:t>: </a:t>
            </a:r>
            <a:r>
              <a:rPr lang="fr-FR" dirty="0" err="1" smtClean="0"/>
              <a:t>experimental</a:t>
            </a:r>
            <a:r>
              <a:rPr lang="fr-FR" dirty="0" smtClean="0"/>
              <a:t> workshops in </a:t>
            </a:r>
            <a:r>
              <a:rPr lang="fr-FR" dirty="0" err="1" smtClean="0"/>
              <a:t>laboratory</a:t>
            </a:r>
            <a:endParaRPr lang="fr-FR" b="1" dirty="0">
              <a:solidFill>
                <a:srgbClr val="E83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6961139" y="390344"/>
            <a:ext cx="2196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0" y="629798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6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77434" y="52357"/>
            <a:ext cx="3159839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</a:t>
            </a:r>
            <a:r>
              <a:rPr lang="fr-FR" sz="2800" b="1" dirty="0" err="1" smtClean="0">
                <a:solidFill>
                  <a:srgbClr val="E8324B"/>
                </a:solidFill>
              </a:rPr>
              <a:t>Summer</a:t>
            </a:r>
            <a:r>
              <a:rPr lang="fr-FR" sz="2800" b="1" dirty="0" smtClean="0">
                <a:solidFill>
                  <a:srgbClr val="E8324B"/>
                </a:solidFill>
              </a:rPr>
              <a:t> </a:t>
            </a:r>
            <a:r>
              <a:rPr lang="fr-FR" sz="2800" b="1" dirty="0" err="1" smtClean="0">
                <a:solidFill>
                  <a:srgbClr val="E8324B"/>
                </a:solidFill>
              </a:rPr>
              <a:t>School</a:t>
            </a:r>
            <a:endParaRPr lang="fr-FR" sz="2800" b="1" dirty="0">
              <a:solidFill>
                <a:srgbClr val="E8324B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339524" y="2915714"/>
            <a:ext cx="4032504" cy="1783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368697" y="3145535"/>
            <a:ext cx="3974165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hlinkClick r:id="rId2"/>
              </a:rPr>
              <a:t>IDIL </a:t>
            </a:r>
            <a:br>
              <a:rPr lang="fr-FR" sz="4000" i="1" dirty="0" smtClean="0">
                <a:solidFill>
                  <a:schemeClr val="bg1"/>
                </a:solidFill>
                <a:hlinkClick r:id="rId2"/>
              </a:rPr>
            </a:br>
            <a:r>
              <a:rPr lang="fr-FR" sz="4000" i="1" dirty="0" smtClean="0">
                <a:solidFill>
                  <a:schemeClr val="bg1"/>
                </a:solidFill>
                <a:hlinkClick r:id="rId2"/>
              </a:rPr>
              <a:t>SUMMER SCHOOL</a:t>
            </a:r>
            <a:endParaRPr lang="fr-FR" sz="40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6961139" y="390344"/>
            <a:ext cx="2196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0" y="629798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7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77434" y="52357"/>
            <a:ext cx="4051815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</a:t>
            </a:r>
            <a:r>
              <a:rPr lang="fr-FR" sz="2800" b="1" smtClean="0">
                <a:solidFill>
                  <a:srgbClr val="E8324B"/>
                </a:solidFill>
              </a:rPr>
              <a:t>pedagogical </a:t>
            </a:r>
            <a:r>
              <a:rPr lang="fr-FR" sz="2800" b="1" dirty="0" smtClean="0">
                <a:solidFill>
                  <a:srgbClr val="E8324B"/>
                </a:solidFill>
              </a:rPr>
              <a:t>structure</a:t>
            </a:r>
            <a:endParaRPr lang="fr-FR" sz="2800" b="1" dirty="0">
              <a:solidFill>
                <a:srgbClr val="E8324B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985790" y="805836"/>
            <a:ext cx="7388706" cy="2476860"/>
            <a:chOff x="985790" y="805836"/>
            <a:chExt cx="7388706" cy="2476860"/>
          </a:xfrm>
        </p:grpSpPr>
        <p:sp>
          <p:nvSpPr>
            <p:cNvPr id="10" name="Zone de texte 24"/>
            <p:cNvSpPr txBox="1">
              <a:spLocks noChangeArrowheads="1"/>
            </p:cNvSpPr>
            <p:nvPr/>
          </p:nvSpPr>
          <p:spPr bwMode="auto">
            <a:xfrm>
              <a:off x="985790" y="1294786"/>
              <a:ext cx="1028700" cy="4191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CORE TU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ETCS 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 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Zone de texte 16"/>
            <p:cNvSpPr txBox="1">
              <a:spLocks noChangeArrowheads="1"/>
            </p:cNvSpPr>
            <p:nvPr/>
          </p:nvSpPr>
          <p:spPr bwMode="auto">
            <a:xfrm>
              <a:off x="4529090" y="1294786"/>
              <a:ext cx="1073150" cy="4191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LAB TU</a:t>
              </a:r>
              <a:endParaRPr lang="fr-FR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ETCS 2 </a:t>
              </a:r>
              <a:endParaRPr lang="fr-FR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Zone de texte 41"/>
            <p:cNvSpPr txBox="1">
              <a:spLocks noChangeArrowheads="1"/>
            </p:cNvSpPr>
            <p:nvPr/>
          </p:nvSpPr>
          <p:spPr bwMode="auto">
            <a:xfrm>
              <a:off x="985790" y="1828185"/>
              <a:ext cx="1028700" cy="11505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Fundamental</a:t>
              </a: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teachings</a:t>
              </a: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specific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to Plant Sciences and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Microbiology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Zone de texte 33"/>
            <p:cNvSpPr txBox="1">
              <a:spLocks noChangeArrowheads="1"/>
            </p:cNvSpPr>
            <p:nvPr/>
          </p:nvSpPr>
          <p:spPr bwMode="auto">
            <a:xfrm>
              <a:off x="3354340" y="1828185"/>
              <a:ext cx="1123950" cy="145451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Methodological</a:t>
              </a: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teachings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i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e.g</a:t>
              </a:r>
              <a:r>
                <a:rPr lang="fr-FR" sz="1100" i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fr-FR" sz="1100" i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bibliography</a:t>
              </a:r>
              <a:r>
                <a:rPr lang="fr-FR" sz="1100" i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1100" i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paper</a:t>
              </a:r>
              <a:r>
                <a:rPr lang="fr-FR" sz="1100" i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i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writing</a:t>
              </a:r>
              <a:r>
                <a:rPr lang="fr-FR" sz="1100" i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1100" i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fr-FR" sz="1100" i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management</a:t>
              </a:r>
            </a:p>
          </p:txBody>
        </p:sp>
        <p:sp>
          <p:nvSpPr>
            <p:cNvPr id="19" name="Zone de texte 17"/>
            <p:cNvSpPr txBox="1">
              <a:spLocks noChangeArrowheads="1"/>
            </p:cNvSpPr>
            <p:nvPr/>
          </p:nvSpPr>
          <p:spPr bwMode="auto">
            <a:xfrm>
              <a:off x="2058940" y="1294786"/>
              <a:ext cx="1250950" cy="4191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NON CORE TU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ETCS 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Zone de texte 37"/>
            <p:cNvSpPr txBox="1">
              <a:spLocks noChangeArrowheads="1"/>
            </p:cNvSpPr>
            <p:nvPr/>
          </p:nvSpPr>
          <p:spPr bwMode="auto">
            <a:xfrm>
              <a:off x="2058940" y="1828185"/>
              <a:ext cx="1250950" cy="11505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Introduction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to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another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thematic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area of the IDIL program (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uninitiated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Zone de texte 31"/>
            <p:cNvSpPr txBox="1">
              <a:spLocks noChangeArrowheads="1"/>
            </p:cNvSpPr>
            <p:nvPr/>
          </p:nvSpPr>
          <p:spPr bwMode="auto">
            <a:xfrm>
              <a:off x="5653040" y="1828186"/>
              <a:ext cx="1263650" cy="8327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Deepening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personal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relation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with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reserach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Zone de texte 32"/>
            <p:cNvSpPr txBox="1">
              <a:spLocks noChangeArrowheads="1"/>
            </p:cNvSpPr>
            <p:nvPr/>
          </p:nvSpPr>
          <p:spPr bwMode="auto">
            <a:xfrm>
              <a:off x="4529090" y="1828186"/>
              <a:ext cx="1073150" cy="145451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Workshops / </a:t>
              </a: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pratical</a:t>
              </a: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cases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Learning a concept or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experimental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technique </a:t>
              </a:r>
              <a:r>
                <a:rPr 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</a:t>
              </a:r>
              <a:r>
                <a:rPr lang="fr-FR" sz="11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</a:t>
              </a:r>
              <a:r>
                <a:rPr 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for 2 </a:t>
              </a:r>
              <a:r>
                <a:rPr lang="fr-FR" sz="11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days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Zone de texte 27"/>
            <p:cNvSpPr txBox="1">
              <a:spLocks noChangeArrowheads="1"/>
            </p:cNvSpPr>
            <p:nvPr/>
          </p:nvSpPr>
          <p:spPr bwMode="auto">
            <a:xfrm>
              <a:off x="6973840" y="1828186"/>
              <a:ext cx="1400656" cy="145451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6-month Immersion in a </a:t>
              </a: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laborary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fr-FR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Learning 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concepts </a:t>
              </a:r>
              <a:r>
                <a:rPr 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</a:t>
              </a:r>
              <a:r>
                <a:rPr lang="fr-FR" sz="11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skills</a:t>
              </a:r>
              <a:r>
                <a:rPr 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addressed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lectures</a:t>
              </a:r>
              <a:endParaRPr lang="fr-FR" sz="1100" dirty="0">
                <a:effectLst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kern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 dirty="0">
                <a:effectLst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dirty="0" smtClean="0">
                  <a:effectLst/>
                  <a:ea typeface="Times New Roman" panose="02020603050405020304" pitchFamily="18" charset="0"/>
                </a:rPr>
                <a:t>Coaching by mentor</a:t>
              </a:r>
              <a:r>
                <a:rPr lang="fr-FR" sz="1100" dirty="0">
                  <a:effectLst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" name="Zone de texte 44"/>
            <p:cNvSpPr txBox="1">
              <a:spLocks noChangeArrowheads="1"/>
            </p:cNvSpPr>
            <p:nvPr/>
          </p:nvSpPr>
          <p:spPr bwMode="auto">
            <a:xfrm>
              <a:off x="3360690" y="1294786"/>
              <a:ext cx="1117600" cy="4191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TRANSVERSAL TU / </a:t>
              </a:r>
              <a:r>
                <a:rPr lang="fr-FR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ETCS 4</a:t>
              </a:r>
              <a:endParaRPr lang="fr-FR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Zone de texte 46"/>
            <p:cNvSpPr txBox="1">
              <a:spLocks noChangeArrowheads="1"/>
            </p:cNvSpPr>
            <p:nvPr/>
          </p:nvSpPr>
          <p:spPr bwMode="auto">
            <a:xfrm>
              <a:off x="985790" y="805836"/>
              <a:ext cx="4616450" cy="4311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200" b="1" i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TRAINING UNITS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 ECTS max 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Zone de texte 49"/>
            <p:cNvSpPr txBox="1">
              <a:spLocks noChangeArrowheads="1"/>
            </p:cNvSpPr>
            <p:nvPr/>
          </p:nvSpPr>
          <p:spPr bwMode="auto">
            <a:xfrm>
              <a:off x="6961139" y="805836"/>
              <a:ext cx="1413357" cy="62908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200" b="1" i="1" kern="1200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RESEARCH INTERNSHIP </a:t>
              </a: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1200" b="1" kern="1200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30 </a:t>
              </a:r>
              <a:r>
                <a:rPr lang="fr-FR" sz="12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ECTS 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Zone de texte 49"/>
            <p:cNvSpPr txBox="1">
              <a:spLocks noChangeArrowheads="1"/>
            </p:cNvSpPr>
            <p:nvPr/>
          </p:nvSpPr>
          <p:spPr bwMode="auto">
            <a:xfrm>
              <a:off x="5646690" y="805836"/>
              <a:ext cx="1270000" cy="62908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200" b="1" i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PERSONAL PROJECT</a:t>
              </a:r>
              <a:r>
                <a:rPr lang="fr-FR" sz="12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10 ECTS 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305782" y="714172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E8324B"/>
                </a:solidFill>
              </a:rPr>
              <a:t>M1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05782" y="3794362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E8324B"/>
                </a:solidFill>
              </a:rPr>
              <a:t>M2</a:t>
            </a:r>
            <a:endParaRPr lang="fr-FR" sz="2800" b="1" dirty="0">
              <a:solidFill>
                <a:srgbClr val="E8324B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987378" y="3942942"/>
            <a:ext cx="7387118" cy="2576731"/>
            <a:chOff x="987378" y="3942942"/>
            <a:chExt cx="7387118" cy="2576731"/>
          </a:xfrm>
        </p:grpSpPr>
        <p:sp>
          <p:nvSpPr>
            <p:cNvPr id="28" name="Zone de texte 24"/>
            <p:cNvSpPr txBox="1">
              <a:spLocks noChangeArrowheads="1"/>
            </p:cNvSpPr>
            <p:nvPr/>
          </p:nvSpPr>
          <p:spPr bwMode="auto">
            <a:xfrm>
              <a:off x="987378" y="4431879"/>
              <a:ext cx="1479549" cy="41908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CORE TU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ETCS 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Zone de texte 41"/>
            <p:cNvSpPr txBox="1">
              <a:spLocks noChangeArrowheads="1"/>
            </p:cNvSpPr>
            <p:nvPr/>
          </p:nvSpPr>
          <p:spPr bwMode="auto">
            <a:xfrm>
              <a:off x="987379" y="4965265"/>
              <a:ext cx="1477964" cy="1170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Experime</a:t>
              </a:r>
              <a:r>
                <a:rPr lang="fr-FR" sz="1100" b="1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ntal</a:t>
              </a:r>
              <a:r>
                <a:rPr lang="fr-FR" sz="11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‘in-</a:t>
              </a:r>
              <a:r>
                <a:rPr lang="fr-FR" sz="1100" b="1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</a:t>
              </a:r>
              <a:r>
                <a:rPr lang="fr-FR" sz="11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’ training (</a:t>
              </a:r>
              <a:r>
                <a:rPr lang="fr-FR" sz="1100" b="1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mandatory</a:t>
              </a:r>
              <a:r>
                <a:rPr lang="fr-FR" sz="11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fr-FR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Choice</a:t>
              </a: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of </a:t>
              </a: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fundamental</a:t>
              </a: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teaching</a:t>
              </a: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units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Plant Sciences and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Microbiology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Zone de texte 17"/>
            <p:cNvSpPr txBox="1">
              <a:spLocks noChangeArrowheads="1"/>
            </p:cNvSpPr>
            <p:nvPr/>
          </p:nvSpPr>
          <p:spPr bwMode="auto">
            <a:xfrm>
              <a:off x="2562179" y="4431879"/>
              <a:ext cx="1250950" cy="41908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NON CORE TU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ETCS 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Zone de texte 31"/>
            <p:cNvSpPr txBox="1">
              <a:spLocks noChangeArrowheads="1"/>
            </p:cNvSpPr>
            <p:nvPr/>
          </p:nvSpPr>
          <p:spPr bwMode="auto">
            <a:xfrm>
              <a:off x="5378404" y="4965265"/>
              <a:ext cx="1498600" cy="114372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Building an inter-discipline </a:t>
              </a: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research</a:t>
              </a: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eaLnBrk="0" fontAlgn="base" hangingPunct="0">
                <a:spcAft>
                  <a:spcPts val="0"/>
                </a:spcAft>
              </a:pPr>
              <a:endParaRPr lang="fr-F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oup of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students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from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different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IDIL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tracks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Zone de texte 44"/>
            <p:cNvSpPr txBox="1">
              <a:spLocks noChangeArrowheads="1"/>
            </p:cNvSpPr>
            <p:nvPr/>
          </p:nvSpPr>
          <p:spPr bwMode="auto">
            <a:xfrm>
              <a:off x="3940128" y="4431879"/>
              <a:ext cx="1343025" cy="41908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TRANSVERSAL TU</a:t>
              </a:r>
              <a:endParaRPr lang="fr-FR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ETCS 4</a:t>
              </a:r>
              <a:endParaRPr lang="fr-FR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Zone de texte 46"/>
            <p:cNvSpPr txBox="1">
              <a:spLocks noChangeArrowheads="1"/>
            </p:cNvSpPr>
            <p:nvPr/>
          </p:nvSpPr>
          <p:spPr bwMode="auto">
            <a:xfrm>
              <a:off x="987379" y="3942942"/>
              <a:ext cx="4305300" cy="43115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200" b="1" i="1" kern="1200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TRAINING UNITS</a:t>
              </a:r>
              <a:endParaRPr lang="fr-FR" sz="1200" dirty="0">
                <a:effectLst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20 ECTS </a:t>
              </a:r>
              <a:endParaRPr lang="fr-FR" sz="12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4" name="Zone de texte 49"/>
            <p:cNvSpPr txBox="1">
              <a:spLocks noChangeArrowheads="1"/>
            </p:cNvSpPr>
            <p:nvPr/>
          </p:nvSpPr>
          <p:spPr bwMode="auto">
            <a:xfrm>
              <a:off x="6927803" y="3942942"/>
              <a:ext cx="1446693" cy="6290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200" b="1" i="1" kern="1200" dirty="0" smtClean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RESEARCH INTERNSHIP </a:t>
              </a: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1200" b="1" kern="1200" dirty="0" smtClean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30 </a:t>
              </a:r>
              <a:r>
                <a:rPr lang="fr-FR" sz="1200" b="1" kern="1200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ECTS </a:t>
              </a:r>
              <a:endParaRPr lang="fr-FR" sz="12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5" name="Zone de texte 49"/>
            <p:cNvSpPr txBox="1">
              <a:spLocks noChangeArrowheads="1"/>
            </p:cNvSpPr>
            <p:nvPr/>
          </p:nvSpPr>
          <p:spPr bwMode="auto">
            <a:xfrm>
              <a:off x="5378404" y="3942942"/>
              <a:ext cx="1498599" cy="6290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200" b="1" i="1" kern="1200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MULTIDISCIPLINARY TEAM PROJECT </a:t>
              </a:r>
              <a:endParaRPr lang="fr-FR" sz="1200" b="1" i="1" kern="1200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1200" b="1" kern="1200" dirty="0" smtClean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10 </a:t>
              </a:r>
              <a:r>
                <a:rPr lang="fr-FR" sz="1200" b="1" kern="1200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ECTS </a:t>
              </a:r>
              <a:endParaRPr lang="fr-FR" sz="12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8" name="Zone de texte 27"/>
            <p:cNvSpPr txBox="1">
              <a:spLocks noChangeArrowheads="1"/>
            </p:cNvSpPr>
            <p:nvPr/>
          </p:nvSpPr>
          <p:spPr bwMode="auto">
            <a:xfrm>
              <a:off x="6973840" y="4943476"/>
              <a:ext cx="1400656" cy="13843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6-month Immersion in a </a:t>
              </a: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laboratory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fr-FR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Learning 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concepts </a:t>
              </a:r>
              <a:r>
                <a:rPr 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</a:t>
              </a:r>
              <a:r>
                <a:rPr lang="fr-FR" sz="11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skills</a:t>
              </a:r>
              <a:r>
                <a:rPr 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addressed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lectures</a:t>
              </a:r>
              <a:endParaRPr lang="fr-FR" sz="1100" dirty="0">
                <a:effectLst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kern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 dirty="0">
                <a:effectLst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dirty="0" smtClean="0">
                  <a:effectLst/>
                  <a:ea typeface="Times New Roman" panose="02020603050405020304" pitchFamily="18" charset="0"/>
                </a:rPr>
                <a:t>Coaching by mentor</a:t>
              </a:r>
              <a:r>
                <a:rPr lang="fr-FR" sz="1100" dirty="0">
                  <a:effectLst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9" name="Zone de texte 37"/>
            <p:cNvSpPr txBox="1">
              <a:spLocks noChangeArrowheads="1"/>
            </p:cNvSpPr>
            <p:nvPr/>
          </p:nvSpPr>
          <p:spPr bwMode="auto">
            <a:xfrm>
              <a:off x="2562179" y="4958460"/>
              <a:ext cx="1250950" cy="11505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Introduction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to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another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thematic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area of the IDIL program (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uninitiated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Zone de texte 33"/>
            <p:cNvSpPr txBox="1">
              <a:spLocks noChangeArrowheads="1"/>
            </p:cNvSpPr>
            <p:nvPr/>
          </p:nvSpPr>
          <p:spPr bwMode="auto">
            <a:xfrm>
              <a:off x="3958416" y="4958461"/>
              <a:ext cx="1323152" cy="15612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99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Methodological</a:t>
              </a:r>
              <a:r>
                <a:rPr lang="fr-FR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b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teachings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i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e.g</a:t>
              </a:r>
              <a:r>
                <a:rPr lang="fr-FR" sz="1100" i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fr-FR" sz="11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i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bibliographical</a:t>
              </a:r>
              <a:r>
                <a:rPr lang="fr-FR" sz="1100" i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i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research</a:t>
              </a:r>
              <a:r>
                <a:rPr lang="fr-FR" sz="1100" i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1100" i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paper</a:t>
              </a:r>
              <a:r>
                <a:rPr lang="fr-FR" sz="1100" i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i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writing</a:t>
              </a:r>
              <a:r>
                <a:rPr lang="fr-FR" sz="1100" i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1100" i="1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fr-FR" sz="1100" i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management</a:t>
              </a:r>
            </a:p>
            <a:p>
              <a:pPr eaLnBrk="0" fontAlgn="base" hangingPunct="0">
                <a:spcAft>
                  <a:spcPts val="0"/>
                </a:spcAft>
              </a:pPr>
              <a:r>
                <a:rPr lang="fr-FR" sz="11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Linked</a:t>
              </a:r>
              <a:r>
                <a:rPr lang="fr-F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to Collège Doctoral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1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6961139" y="390344"/>
            <a:ext cx="2196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23797" y="634496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8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77434" y="52357"/>
            <a:ext cx="5817939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P&amp;M </a:t>
            </a:r>
            <a:r>
              <a:rPr lang="fr-FR" sz="2800" b="1" dirty="0" err="1" smtClean="0">
                <a:solidFill>
                  <a:srgbClr val="E8324B"/>
                </a:solidFill>
              </a:rPr>
              <a:t>track</a:t>
            </a:r>
            <a:r>
              <a:rPr lang="fr-FR" sz="2800" b="1" dirty="0" smtClean="0">
                <a:solidFill>
                  <a:srgbClr val="E8324B"/>
                </a:solidFill>
              </a:rPr>
              <a:t> ‘</a:t>
            </a:r>
            <a:r>
              <a:rPr lang="fr-FR" sz="2800" b="1" dirty="0" err="1" smtClean="0">
                <a:solidFill>
                  <a:srgbClr val="E8324B"/>
                </a:solidFill>
              </a:rPr>
              <a:t>Core</a:t>
            </a:r>
            <a:r>
              <a:rPr lang="fr-FR" sz="2800" b="1" dirty="0" smtClean="0">
                <a:solidFill>
                  <a:srgbClr val="E8324B"/>
                </a:solidFill>
              </a:rPr>
              <a:t>’ </a:t>
            </a:r>
            <a:r>
              <a:rPr lang="fr-FR" sz="2800" b="1" dirty="0" err="1" smtClean="0">
                <a:solidFill>
                  <a:srgbClr val="E8324B"/>
                </a:solidFill>
              </a:rPr>
              <a:t>Teaching</a:t>
            </a:r>
            <a:r>
              <a:rPr lang="fr-FR" sz="2800" b="1" dirty="0" smtClean="0">
                <a:solidFill>
                  <a:srgbClr val="E8324B"/>
                </a:solidFill>
              </a:rPr>
              <a:t> </a:t>
            </a:r>
            <a:r>
              <a:rPr lang="fr-FR" sz="2800" b="1" dirty="0" err="1" smtClean="0">
                <a:solidFill>
                  <a:srgbClr val="E8324B"/>
                </a:solidFill>
              </a:rPr>
              <a:t>Units</a:t>
            </a:r>
            <a:endParaRPr lang="fr-FR" sz="2800" b="1" dirty="0">
              <a:solidFill>
                <a:srgbClr val="E8324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448" y="904450"/>
            <a:ext cx="8921321" cy="231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fr-FR" sz="2000" b="1" dirty="0" smtClean="0">
              <a:solidFill>
                <a:srgbClr val="E8324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dirty="0" err="1" smtClean="0"/>
              <a:t>Microbial</a:t>
            </a:r>
            <a:r>
              <a:rPr lang="fr-FR" sz="2000" dirty="0" smtClean="0"/>
              <a:t> </a:t>
            </a:r>
            <a:r>
              <a:rPr lang="fr-FR" sz="2000" dirty="0" err="1" smtClean="0"/>
              <a:t>ecology</a:t>
            </a:r>
            <a:endParaRPr lang="fr-FR" sz="2000" dirty="0" smtClean="0"/>
          </a:p>
          <a:p>
            <a:pPr marL="265113" indent="-265113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Plant </a:t>
            </a:r>
            <a:r>
              <a:rPr lang="fr-FR" sz="2000" dirty="0" err="1" smtClean="0"/>
              <a:t>pathology</a:t>
            </a:r>
            <a:endParaRPr lang="fr-FR" sz="2000" dirty="0" smtClean="0"/>
          </a:p>
          <a:p>
            <a:pPr marL="265113" indent="-265113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Plant </a:t>
            </a:r>
            <a:r>
              <a:rPr lang="fr-FR" sz="2000" dirty="0" err="1" smtClean="0"/>
              <a:t>development</a:t>
            </a:r>
            <a:endParaRPr lang="fr-FR" sz="2000" dirty="0" smtClean="0"/>
          </a:p>
          <a:p>
            <a:pPr marL="265113" indent="-265113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dirty="0" err="1" smtClean="0"/>
              <a:t>Bioinformatics</a:t>
            </a:r>
            <a:endParaRPr lang="fr-FR" sz="2000" dirty="0" smtClean="0"/>
          </a:p>
        </p:txBody>
      </p:sp>
      <p:grpSp>
        <p:nvGrpSpPr>
          <p:cNvPr id="17" name="Groupe 16"/>
          <p:cNvGrpSpPr/>
          <p:nvPr/>
        </p:nvGrpSpPr>
        <p:grpSpPr>
          <a:xfrm>
            <a:off x="100583" y="3406257"/>
            <a:ext cx="9056557" cy="2765943"/>
            <a:chOff x="100583" y="3259953"/>
            <a:chExt cx="9056557" cy="2765943"/>
          </a:xfrm>
        </p:grpSpPr>
        <p:sp>
          <p:nvSpPr>
            <p:cNvPr id="14" name="Rectangle 13"/>
            <p:cNvSpPr/>
            <p:nvPr/>
          </p:nvSpPr>
          <p:spPr>
            <a:xfrm>
              <a:off x="100583" y="3259953"/>
              <a:ext cx="4773169" cy="2703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600"/>
                </a:spcAft>
              </a:pPr>
              <a:r>
                <a:rPr lang="fr-FR" sz="2800" b="1" dirty="0" smtClean="0">
                  <a:solidFill>
                    <a:srgbClr val="E8324B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M2</a:t>
              </a:r>
              <a:endParaRPr lang="fr-FR" sz="2000" b="1" dirty="0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300"/>
                </a:spcAft>
              </a:pPr>
              <a:r>
                <a:rPr lang="fr-FR" sz="2000" b="1" dirty="0" smtClean="0"/>
                <a:t>3 </a:t>
              </a:r>
              <a:r>
                <a:rPr lang="fr-FR" sz="2000" b="1" dirty="0" err="1" smtClean="0"/>
                <a:t>among</a:t>
              </a:r>
              <a:r>
                <a:rPr lang="fr-FR" sz="2000" b="1" dirty="0" smtClean="0"/>
                <a:t>: </a:t>
              </a:r>
            </a:p>
            <a:p>
              <a:pPr marL="265113" indent="-265113" algn="just">
                <a:lnSpc>
                  <a:spcPct val="115000"/>
                </a:lnSpc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fr-FR" sz="2000" dirty="0" err="1" smtClean="0"/>
                <a:t>Virology</a:t>
              </a:r>
              <a:endParaRPr lang="fr-FR" sz="2000" dirty="0" smtClean="0"/>
            </a:p>
            <a:p>
              <a:pPr marL="265113" indent="-265113"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fr-FR" sz="2000" dirty="0" smtClean="0"/>
                <a:t>Plant </a:t>
              </a:r>
              <a:r>
                <a:rPr lang="fr-FR" sz="2000" dirty="0" err="1" smtClean="0"/>
                <a:t>ecophysiology</a:t>
              </a:r>
              <a:endParaRPr lang="fr-FR" sz="2000" dirty="0" smtClean="0"/>
            </a:p>
            <a:p>
              <a:pPr marL="265113" indent="-265113"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fr-FR" sz="2000" dirty="0" smtClean="0"/>
                <a:t>Nutrition and </a:t>
              </a:r>
              <a:r>
                <a:rPr lang="fr-FR" sz="2000" dirty="0" err="1" smtClean="0"/>
                <a:t>adptation</a:t>
              </a:r>
              <a:r>
                <a:rPr lang="fr-FR" sz="2000" dirty="0" smtClean="0"/>
                <a:t> of plants</a:t>
              </a:r>
            </a:p>
            <a:p>
              <a:pPr marL="265113" indent="-265113"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en-US" sz="2000" dirty="0"/>
                <a:t>Integrative approach of plant </a:t>
              </a:r>
              <a:r>
                <a:rPr lang="en-US" sz="2000" dirty="0" smtClean="0"/>
                <a:t>breeding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45152" y="3832417"/>
              <a:ext cx="4511988" cy="2131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endParaRPr lang="fr-FR" sz="2000" b="1" dirty="0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300"/>
                </a:spcAft>
              </a:pPr>
              <a:r>
                <a:rPr lang="fr-FR" sz="2000" b="1" dirty="0"/>
                <a:t>1</a:t>
              </a:r>
              <a:r>
                <a:rPr lang="fr-FR" sz="2000" b="1" dirty="0" smtClean="0"/>
                <a:t> </a:t>
              </a:r>
              <a:r>
                <a:rPr lang="fr-FR" sz="2000" b="1" dirty="0" err="1" smtClean="0"/>
                <a:t>among</a:t>
              </a:r>
              <a:r>
                <a:rPr lang="fr-FR" sz="2000" b="1" dirty="0" smtClean="0"/>
                <a:t> 3 ‘</a:t>
              </a:r>
              <a:r>
                <a:rPr lang="fr-FR" sz="2000" b="1" dirty="0" err="1" smtClean="0"/>
                <a:t>thematic</a:t>
              </a:r>
              <a:r>
                <a:rPr lang="fr-FR" sz="2000" b="1" dirty="0" smtClean="0"/>
                <a:t> </a:t>
              </a:r>
              <a:r>
                <a:rPr lang="fr-FR" sz="2000" b="1" dirty="0" err="1" smtClean="0"/>
                <a:t>schools</a:t>
              </a:r>
              <a:r>
                <a:rPr lang="fr-FR" sz="2000" b="1" dirty="0" smtClean="0"/>
                <a:t>’: </a:t>
              </a:r>
            </a:p>
            <a:p>
              <a:pPr marL="265113" indent="-265113" algn="just">
                <a:lnSpc>
                  <a:spcPct val="115000"/>
                </a:lnSpc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fr-FR" sz="2000" dirty="0" smtClean="0"/>
                <a:t>Transport and </a:t>
              </a:r>
              <a:r>
                <a:rPr lang="fr-FR" sz="2000" dirty="0" err="1" smtClean="0"/>
                <a:t>Cell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dynamics</a:t>
              </a:r>
              <a:r>
                <a:rPr lang="fr-FR" sz="2000" dirty="0" smtClean="0"/>
                <a:t> in plants</a:t>
              </a:r>
            </a:p>
            <a:p>
              <a:pPr marL="265113" indent="-265113"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fr-FR" sz="2000" dirty="0" err="1" smtClean="0"/>
                <a:t>Phytobiome</a:t>
              </a:r>
              <a:endParaRPr lang="fr-FR" sz="2000" dirty="0" smtClean="0"/>
            </a:p>
            <a:p>
              <a:pPr marL="265113" indent="-265113"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fr-FR" sz="2000" dirty="0" err="1" smtClean="0"/>
                <a:t>Agroecology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applied</a:t>
              </a:r>
              <a:r>
                <a:rPr lang="fr-FR" sz="2000" dirty="0" smtClean="0"/>
                <a:t> to tropical plants</a:t>
              </a:r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4617720" y="3822192"/>
              <a:ext cx="0" cy="22037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18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6961139" y="390344"/>
            <a:ext cx="219600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23797" y="6344966"/>
            <a:ext cx="377434" cy="365125"/>
          </a:xfrm>
        </p:spPr>
        <p:txBody>
          <a:bodyPr/>
          <a:lstStyle/>
          <a:p>
            <a:fld id="{A881F5A3-1005-4072-9683-BF5A54A406CA}" type="slidenum">
              <a:rPr lang="fr-FR" smtClean="0"/>
              <a:t>9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71330" y="331729"/>
            <a:ext cx="0" cy="6027"/>
          </a:xfrm>
          <a:prstGeom prst="line">
            <a:avLst/>
          </a:prstGeom>
          <a:ln w="19050">
            <a:solidFill>
              <a:srgbClr val="E8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77434" y="52357"/>
            <a:ext cx="6620146" cy="558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E8324B"/>
                </a:solidFill>
              </a:rPr>
              <a:t>IDIL P&amp;M ‘In-</a:t>
            </a:r>
            <a:r>
              <a:rPr lang="fr-FR" sz="2800" b="1" dirty="0" err="1" smtClean="0">
                <a:solidFill>
                  <a:srgbClr val="E8324B"/>
                </a:solidFill>
              </a:rPr>
              <a:t>lab</a:t>
            </a:r>
            <a:r>
              <a:rPr lang="fr-FR" sz="2800" b="1" dirty="0" smtClean="0">
                <a:solidFill>
                  <a:srgbClr val="E8324B"/>
                </a:solidFill>
              </a:rPr>
              <a:t>’ </a:t>
            </a:r>
            <a:r>
              <a:rPr lang="fr-FR" sz="2800" b="1" dirty="0" err="1" smtClean="0">
                <a:solidFill>
                  <a:srgbClr val="E8324B"/>
                </a:solidFill>
              </a:rPr>
              <a:t>Teaching</a:t>
            </a:r>
            <a:r>
              <a:rPr lang="fr-FR" sz="2800" b="1" dirty="0" smtClean="0">
                <a:solidFill>
                  <a:srgbClr val="E8324B"/>
                </a:solidFill>
              </a:rPr>
              <a:t> </a:t>
            </a:r>
            <a:r>
              <a:rPr lang="fr-FR" sz="2800" b="1" dirty="0" err="1" smtClean="0">
                <a:solidFill>
                  <a:srgbClr val="E8324B"/>
                </a:solidFill>
              </a:rPr>
              <a:t>Units</a:t>
            </a:r>
            <a:r>
              <a:rPr lang="fr-FR" sz="2800" b="1" dirty="0" smtClean="0">
                <a:solidFill>
                  <a:srgbClr val="E8324B"/>
                </a:solidFill>
              </a:rPr>
              <a:t> 2023-2024</a:t>
            </a:r>
            <a:endParaRPr lang="fr-FR" sz="2800" b="1" dirty="0">
              <a:solidFill>
                <a:srgbClr val="E8324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443" y="1479693"/>
            <a:ext cx="8921321" cy="373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2000" b="1" dirty="0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M1 (2 à 3 modules / ‘in-</a:t>
            </a:r>
            <a:r>
              <a:rPr lang="fr-FR" sz="2000" b="1" dirty="0" err="1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fr-FR" sz="2000" b="1" dirty="0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’ unit): </a:t>
            </a:r>
            <a:endParaRPr lang="fr-FR" sz="2400" b="1" dirty="0" smtClean="0">
              <a:solidFill>
                <a:srgbClr val="E8324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/>
              <a:t>Introduction to </a:t>
            </a:r>
            <a:r>
              <a:rPr lang="en-US" dirty="0" smtClean="0"/>
              <a:t>electrophysiology and patch-clamp </a:t>
            </a:r>
            <a:r>
              <a:rPr lang="en-US" dirty="0"/>
              <a:t>technique on plant cell </a:t>
            </a:r>
            <a:r>
              <a:rPr lang="en-US" dirty="0" smtClean="0"/>
              <a:t>membranes</a:t>
            </a:r>
          </a:p>
          <a:p>
            <a:pPr marL="182563" indent="-182563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/>
              <a:t>Local ion concentration and flux measurements </a:t>
            </a:r>
            <a:r>
              <a:rPr lang="en-US" dirty="0" smtClean="0"/>
              <a:t>using </a:t>
            </a:r>
            <a:r>
              <a:rPr lang="en-US" dirty="0"/>
              <a:t>ion-selective </a:t>
            </a:r>
            <a:r>
              <a:rPr lang="en-US" dirty="0" smtClean="0"/>
              <a:t>microelectrodes*</a:t>
            </a:r>
            <a:endParaRPr lang="en-US" dirty="0"/>
          </a:p>
          <a:p>
            <a:pPr marL="182563" indent="-182563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Multi-scale </a:t>
            </a:r>
            <a:r>
              <a:rPr lang="en-US" dirty="0"/>
              <a:t>imaging methods for plant abiotic stress </a:t>
            </a:r>
            <a:r>
              <a:rPr lang="en-US" dirty="0" smtClean="0"/>
              <a:t>analysis*</a:t>
            </a:r>
          </a:p>
          <a:p>
            <a:pPr marL="182563" indent="-182563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/>
              <a:t>Exploration of gene and genome </a:t>
            </a:r>
            <a:r>
              <a:rPr lang="en-US" dirty="0" smtClean="0"/>
              <a:t>expression</a:t>
            </a:r>
          </a:p>
          <a:p>
            <a:pPr marL="182563" indent="-182563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Ecophysiological approach of pant responses to water stress </a:t>
            </a:r>
          </a:p>
          <a:p>
            <a:pPr marL="182563" indent="-182563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Plant </a:t>
            </a:r>
            <a:r>
              <a:rPr lang="en-US" dirty="0"/>
              <a:t>modeling: from 3D models to yield prediction on a European scale in </a:t>
            </a:r>
            <a:r>
              <a:rPr lang="en-US" dirty="0" smtClean="0"/>
              <a:t>2050</a:t>
            </a:r>
          </a:p>
          <a:p>
            <a:pPr marL="182563" indent="-182563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 err="1"/>
              <a:t>Phylogeography</a:t>
            </a:r>
            <a:r>
              <a:rPr lang="en-US" dirty="0"/>
              <a:t> of </a:t>
            </a:r>
            <a:r>
              <a:rPr lang="en-US" dirty="0" err="1"/>
              <a:t>phytopathogenic</a:t>
            </a:r>
            <a:r>
              <a:rPr lang="en-US" dirty="0"/>
              <a:t> </a:t>
            </a:r>
            <a:r>
              <a:rPr lang="en-US" dirty="0" smtClean="0"/>
              <a:t>agents</a:t>
            </a:r>
          </a:p>
          <a:p>
            <a:pPr marL="182563" indent="-182563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/>
              <a:t>Phenotyping in </a:t>
            </a:r>
            <a:r>
              <a:rPr lang="en-US" dirty="0" smtClean="0"/>
              <a:t>virology*</a:t>
            </a: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dirty="0" smtClean="0"/>
              <a:t>*</a:t>
            </a:r>
            <a:r>
              <a:rPr lang="en-US" i="1" dirty="0" err="1" smtClean="0"/>
              <a:t>choisis</a:t>
            </a:r>
            <a:r>
              <a:rPr lang="en-US" i="1" dirty="0" smtClean="0"/>
              <a:t> par des </a:t>
            </a:r>
            <a:r>
              <a:rPr lang="en-US" i="1" dirty="0" err="1" smtClean="0"/>
              <a:t>étudiants</a:t>
            </a:r>
            <a:endParaRPr lang="fr-FR" sz="20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87443" y="5157684"/>
            <a:ext cx="8553637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2000" b="1" dirty="0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M2 (2 modules / </a:t>
            </a:r>
            <a:r>
              <a:rPr lang="fr-FR" sz="2000" b="1" dirty="0" err="1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2000" b="1" dirty="0" smtClean="0">
                <a:solidFill>
                  <a:srgbClr val="E832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unit):</a:t>
            </a:r>
            <a:endParaRPr lang="fr-FR" sz="2400" b="1" dirty="0" smtClean="0">
              <a:solidFill>
                <a:srgbClr val="E8324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/>
              <a:t>Characterizing </a:t>
            </a:r>
            <a:r>
              <a:rPr lang="en-US" dirty="0" err="1"/>
              <a:t>entomopathogenic</a:t>
            </a:r>
            <a:r>
              <a:rPr lang="en-US" dirty="0"/>
              <a:t> nematodes </a:t>
            </a:r>
            <a:r>
              <a:rPr lang="en-US" dirty="0" smtClean="0"/>
              <a:t>microbiota</a:t>
            </a:r>
          </a:p>
          <a:p>
            <a:pPr marL="182563" indent="-182563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Stable isotopes in plant sciences</a:t>
            </a:r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87443" y="691648"/>
            <a:ext cx="86659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fr-FR" sz="2000" b="1" dirty="0" err="1" smtClean="0">
                <a:solidFill>
                  <a:srgbClr val="E8324B"/>
                </a:solidFill>
              </a:rPr>
              <a:t>Organized</a:t>
            </a:r>
            <a:r>
              <a:rPr lang="fr-FR" sz="2000" b="1" dirty="0" smtClean="0">
                <a:solidFill>
                  <a:srgbClr val="E8324B"/>
                </a:solidFill>
              </a:rPr>
              <a:t> by </a:t>
            </a:r>
            <a:r>
              <a:rPr lang="fr-FR" sz="2000" b="1" dirty="0" err="1" smtClean="0">
                <a:solidFill>
                  <a:srgbClr val="E8324B"/>
                </a:solidFill>
              </a:rPr>
              <a:t>research</a:t>
            </a:r>
            <a:r>
              <a:rPr lang="fr-FR" sz="2000" b="1" dirty="0" smtClean="0">
                <a:solidFill>
                  <a:srgbClr val="E8324B"/>
                </a:solidFill>
              </a:rPr>
              <a:t> groups, </a:t>
            </a:r>
            <a:r>
              <a:rPr lang="fr-FR" sz="2000" b="1" dirty="0" err="1" smtClean="0">
                <a:solidFill>
                  <a:srgbClr val="E8324B"/>
                </a:solidFill>
              </a:rPr>
              <a:t>offering</a:t>
            </a:r>
            <a:r>
              <a:rPr lang="fr-FR" sz="2000" b="1" dirty="0" smtClean="0">
                <a:solidFill>
                  <a:srgbClr val="E8324B"/>
                </a:solidFill>
              </a:rPr>
              <a:t> </a:t>
            </a:r>
            <a:r>
              <a:rPr lang="fr-FR" sz="2000" b="1" dirty="0" err="1" smtClean="0">
                <a:solidFill>
                  <a:srgbClr val="E8324B"/>
                </a:solidFill>
              </a:rPr>
              <a:t>can</a:t>
            </a:r>
            <a:r>
              <a:rPr lang="fr-FR" sz="2000" b="1" dirty="0" smtClean="0">
                <a:solidFill>
                  <a:srgbClr val="E8324B"/>
                </a:solidFill>
              </a:rPr>
              <a:t> </a:t>
            </a:r>
            <a:r>
              <a:rPr lang="fr-FR" sz="2000" b="1" dirty="0" err="1" smtClean="0">
                <a:solidFill>
                  <a:srgbClr val="E8324B"/>
                </a:solidFill>
              </a:rPr>
              <a:t>vary</a:t>
            </a:r>
            <a:r>
              <a:rPr lang="fr-FR" sz="2000" b="1" dirty="0" smtClean="0">
                <a:solidFill>
                  <a:srgbClr val="E8324B"/>
                </a:solidFill>
              </a:rPr>
              <a:t> </a:t>
            </a:r>
            <a:r>
              <a:rPr lang="fr-FR" sz="2000" b="1" dirty="0" err="1" smtClean="0">
                <a:solidFill>
                  <a:srgbClr val="E8324B"/>
                </a:solidFill>
              </a:rPr>
              <a:t>from</a:t>
            </a:r>
            <a:r>
              <a:rPr lang="fr-FR" sz="2000" b="1" dirty="0" smtClean="0">
                <a:solidFill>
                  <a:srgbClr val="E8324B"/>
                </a:solidFill>
              </a:rPr>
              <a:t> one </a:t>
            </a:r>
            <a:r>
              <a:rPr lang="fr-FR" sz="2000" b="1" dirty="0" err="1" smtClean="0">
                <a:solidFill>
                  <a:srgbClr val="E8324B"/>
                </a:solidFill>
              </a:rPr>
              <a:t>year</a:t>
            </a:r>
            <a:r>
              <a:rPr lang="fr-FR" sz="2000" b="1" dirty="0" smtClean="0">
                <a:solidFill>
                  <a:srgbClr val="E8324B"/>
                </a:solidFill>
              </a:rPr>
              <a:t> to </a:t>
            </a:r>
            <a:r>
              <a:rPr lang="fr-FR" sz="2000" b="1" dirty="0" err="1" smtClean="0">
                <a:solidFill>
                  <a:srgbClr val="E8324B"/>
                </a:solidFill>
              </a:rPr>
              <a:t>another</a:t>
            </a:r>
            <a:r>
              <a:rPr lang="fr-FR" sz="2000" b="1" dirty="0" smtClean="0">
                <a:solidFill>
                  <a:srgbClr val="E8324B"/>
                </a:solidFill>
              </a:rPr>
              <a:t>; for </a:t>
            </a:r>
            <a:r>
              <a:rPr lang="fr-FR" sz="2000" b="1" dirty="0" err="1" smtClean="0">
                <a:solidFill>
                  <a:srgbClr val="E8324B"/>
                </a:solidFill>
              </a:rPr>
              <a:t>example</a:t>
            </a:r>
            <a:r>
              <a:rPr lang="fr-FR" sz="2000" b="1" dirty="0" smtClean="0">
                <a:solidFill>
                  <a:srgbClr val="E8324B"/>
                </a:solidFill>
              </a:rPr>
              <a:t> the 2023-2024 </a:t>
            </a:r>
            <a:r>
              <a:rPr lang="fr-FR" sz="2000" b="1" dirty="0" err="1" smtClean="0">
                <a:solidFill>
                  <a:srgbClr val="E8324B"/>
                </a:solidFill>
              </a:rPr>
              <a:t>offer</a:t>
            </a:r>
            <a:r>
              <a:rPr lang="fr-FR" sz="2000" b="1" dirty="0" smtClean="0">
                <a:solidFill>
                  <a:srgbClr val="E8324B"/>
                </a:solidFill>
              </a:rPr>
              <a:t> </a:t>
            </a:r>
            <a:r>
              <a:rPr lang="fr-FR" sz="2000" b="1" dirty="0" err="1" smtClean="0">
                <a:solidFill>
                  <a:srgbClr val="E8324B"/>
                </a:solidFill>
              </a:rPr>
              <a:t>was</a:t>
            </a:r>
            <a:r>
              <a:rPr lang="fr-FR" sz="2000" b="1" dirty="0" smtClean="0">
                <a:solidFill>
                  <a:srgbClr val="E8324B"/>
                </a:solidFill>
              </a:rPr>
              <a:t>:</a:t>
            </a:r>
            <a:endParaRPr lang="fr-FR" b="1" dirty="0" smtClean="0">
              <a:solidFill>
                <a:srgbClr val="E83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</TotalTime>
  <Words>991</Words>
  <Application>Microsoft Office PowerPoint</Application>
  <PresentationFormat>Affichage à l'écran (4:3)</PresentationFormat>
  <Paragraphs>218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Klinic Slab Bold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patrick.paris@umontpellier.fr</dc:creator>
  <cp:lastModifiedBy>bruno touraine</cp:lastModifiedBy>
  <cp:revision>174</cp:revision>
  <dcterms:created xsi:type="dcterms:W3CDTF">2020-02-28T17:26:29Z</dcterms:created>
  <dcterms:modified xsi:type="dcterms:W3CDTF">2024-02-08T11:47:45Z</dcterms:modified>
</cp:coreProperties>
</file>